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2"/>
    <p:sldId id="275" r:id="rId3"/>
    <p:sldId id="270" r:id="rId4"/>
    <p:sldId id="271" r:id="rId5"/>
    <p:sldId id="267" r:id="rId6"/>
    <p:sldId id="273" r:id="rId7"/>
    <p:sldId id="276" r:id="rId8"/>
    <p:sldId id="269" r:id="rId9"/>
    <p:sldId id="272" r:id="rId10"/>
    <p:sldId id="263" r:id="rId11"/>
    <p:sldId id="261" r:id="rId12"/>
    <p:sldId id="262" r:id="rId13"/>
    <p:sldId id="268" r:id="rId14"/>
    <p:sldId id="277" r:id="rId15"/>
    <p:sldId id="281" r:id="rId16"/>
    <p:sldId id="282" r:id="rId17"/>
    <p:sldId id="283" r:id="rId18"/>
    <p:sldId id="284" r:id="rId19"/>
    <p:sldId id="285" r:id="rId20"/>
    <p:sldId id="286" r:id="rId21"/>
    <p:sldId id="287" r:id="rId22"/>
    <p:sldId id="288" r:id="rId23"/>
    <p:sldId id="28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ujos Žinios – kas tai?" id="{C8546765-9A5F-4E35-B88C-83A876CC400D}">
          <p14:sldIdLst>
            <p14:sldId id="274"/>
            <p14:sldId id="275"/>
            <p14:sldId id="270"/>
            <p14:sldId id="271"/>
            <p14:sldId id="267"/>
            <p14:sldId id="273"/>
            <p14:sldId id="276"/>
            <p14:sldId id="269"/>
            <p14:sldId id="272"/>
            <p14:sldId id="263"/>
            <p14:sldId id="261"/>
            <p14:sldId id="262"/>
            <p14:sldId id="268"/>
            <p14:sldId id="277"/>
            <p14:sldId id="281"/>
            <p14:sldId id="282"/>
            <p14:sldId id="283"/>
            <p14:sldId id="284"/>
            <p14:sldId id="285"/>
            <p14:sldId id="286"/>
            <p14:sldId id="287"/>
            <p14:sldId id="288"/>
            <p14:sldId id="289"/>
          </p14:sldIdLst>
        </p14:section>
        <p14:section name="Skyrius be pavadinimo" id="{47B0B7D6-1B6E-4A37-BAC4-FDE72B3ACCE3}">
          <p14:sldIdLst/>
        </p14:section>
      </p14:sectionLst>
    </p:ext>
    <p:ext uri="{EFAFB233-063F-42B5-8137-9DF3F51BA10A}">
      <p15:sldGuideLst xmlns:p15="http://schemas.microsoft.com/office/powerpoint/2012/main">
        <p15:guide id="1" orient="horz" pos="4201">
          <p15:clr>
            <a:srgbClr val="A4A3A4"/>
          </p15:clr>
        </p15:guide>
        <p15:guide id="2" pos="1570">
          <p15:clr>
            <a:srgbClr val="A4A3A4"/>
          </p15:clr>
        </p15:guide>
        <p15:guide id="3" orient="horz" pos="180">
          <p15:clr>
            <a:srgbClr val="A4A3A4"/>
          </p15:clr>
        </p15:guide>
        <p15:guide id="4" pos="99">
          <p15:clr>
            <a:srgbClr val="A4A3A4"/>
          </p15:clr>
        </p15:guide>
        <p15:guide id="5" pos="7583">
          <p15:clr>
            <a:srgbClr val="A4A3A4"/>
          </p15:clr>
        </p15:guide>
        <p15:guide id="6" orient="horz" pos="2999">
          <p15:clr>
            <a:srgbClr val="A4A3A4"/>
          </p15:clr>
        </p15:guide>
        <p15:guide id="7" pos="3840">
          <p15:clr>
            <a:srgbClr val="A4A3A4"/>
          </p15:clr>
        </p15:guide>
        <p15:guide id="8" pos="6153">
          <p15:clr>
            <a:srgbClr val="A4A3A4"/>
          </p15:clr>
        </p15:guide>
        <p15:guide id="9" pos="2411">
          <p15:clr>
            <a:srgbClr val="A4A3A4"/>
          </p15:clr>
        </p15:guide>
        <p15:guide id="10" pos="5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FA3EE"/>
    <a:srgbClr val="6361A8"/>
    <a:srgbClr val="615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2"/>
      </p:cViewPr>
      <p:guideLst>
        <p:guide orient="horz" pos="4201"/>
        <p:guide pos="1570"/>
        <p:guide orient="horz" pos="180"/>
        <p:guide pos="99"/>
        <p:guide pos="7583"/>
        <p:guide orient="horz" pos="2999"/>
        <p:guide pos="3840"/>
        <p:guide pos="6153"/>
        <p:guide pos="2411"/>
        <p:guide pos="52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51012" y="1300785"/>
            <a:ext cx="8689976" cy="2509213"/>
          </a:xfrm>
        </p:spPr>
        <p:txBody>
          <a:bodyPr anchor="b">
            <a:normAutofit/>
          </a:bodyPr>
          <a:lstStyle>
            <a:lvl1pPr algn="ctr">
              <a:defRPr sz="4800"/>
            </a:lvl1pPr>
          </a:lstStyle>
          <a:p>
            <a:r>
              <a:rPr lang="lt-LT"/>
              <a:t>Spustelėję redaguokite stilių</a:t>
            </a:r>
            <a:endParaRPr lang="en-US" dirty="0"/>
          </a:p>
        </p:txBody>
      </p:sp>
      <p:sp>
        <p:nvSpPr>
          <p:cNvPr id="3" name="Subtitle 2"/>
          <p:cNvSpPr>
            <a:spLocks noGrp="1"/>
          </p:cNvSpPr>
          <p:nvPr>
            <p:ph type="subTitle" idx="1" hasCustomPrompt="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94" y="4289374"/>
            <a:ext cx="10364432" cy="811610"/>
          </a:xfrm>
        </p:spPr>
        <p:txBody>
          <a:bodyPr anchor="b"/>
          <a:lstStyle>
            <a:lvl1pPr>
              <a:defRPr sz="3200"/>
            </a:lvl1pPr>
          </a:lstStyle>
          <a:p>
            <a:r>
              <a:rPr lang="lt-LT"/>
              <a:t>Spustelėję redaguokite stilių</a:t>
            </a:r>
            <a:endParaRPr lang="en-US" dirty="0"/>
          </a:p>
        </p:txBody>
      </p:sp>
      <p:sp>
        <p:nvSpPr>
          <p:cNvPr id="3" name="Picture Placeholder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hasCustomPrompt="1"/>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609599"/>
            <a:ext cx="10364452" cy="3427245"/>
          </a:xfrm>
        </p:spPr>
        <p:txBody>
          <a:bodyPr anchor="ctr"/>
          <a:lstStyle>
            <a:lvl1pPr algn="ctr">
              <a:defRPr sz="3200"/>
            </a:lvl1pPr>
          </a:lstStyle>
          <a:p>
            <a:r>
              <a:rPr lang="lt-LT"/>
              <a:t>Spustelėję redaguokite stilių</a:t>
            </a:r>
            <a:endParaRPr lang="en-US" dirty="0"/>
          </a:p>
        </p:txBody>
      </p:sp>
      <p:sp>
        <p:nvSpPr>
          <p:cNvPr id="4" name="Text Placeholder 3"/>
          <p:cNvSpPr>
            <a:spLocks noGrp="1"/>
          </p:cNvSpPr>
          <p:nvPr>
            <p:ph type="body" sz="half" idx="2" hasCustomPrompt="1"/>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446212" y="609600"/>
            <a:ext cx="9302752" cy="2992904"/>
          </a:xfrm>
        </p:spPr>
        <p:txBody>
          <a:bodyPr anchor="ctr"/>
          <a:lstStyle>
            <a:lvl1pPr>
              <a:defRPr sz="3200"/>
            </a:lvl1pPr>
          </a:lstStyle>
          <a:p>
            <a:r>
              <a:rPr lang="lt-LT"/>
              <a:t>Spustelėję redaguokite stilių</a:t>
            </a:r>
            <a:endParaRPr lang="en-US" dirty="0"/>
          </a:p>
        </p:txBody>
      </p:sp>
      <p:sp>
        <p:nvSpPr>
          <p:cNvPr id="12" name="Text Placeholder 3"/>
          <p:cNvSpPr>
            <a:spLocks noGrp="1"/>
          </p:cNvSpPr>
          <p:nvPr>
            <p:ph type="body" sz="half" idx="13" hasCustomPrompt="1"/>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4" name="Text Placeholder 3"/>
          <p:cNvSpPr>
            <a:spLocks noGrp="1"/>
          </p:cNvSpPr>
          <p:nvPr>
            <p:ph type="body" sz="half" idx="2" hasCustomPrompt="1"/>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5" y="2138721"/>
            <a:ext cx="10364452" cy="2511835"/>
          </a:xfrm>
        </p:spPr>
        <p:txBody>
          <a:bodyPr anchor="b"/>
          <a:lstStyle>
            <a:lvl1pPr algn="ctr">
              <a:defRPr sz="3200"/>
            </a:lvl1pPr>
          </a:lstStyle>
          <a:p>
            <a:r>
              <a:rPr lang="lt-LT"/>
              <a:t>Spustelėję redaguokite stilių</a:t>
            </a:r>
            <a:endParaRPr lang="en-US" dirty="0"/>
          </a:p>
        </p:txBody>
      </p:sp>
      <p:sp>
        <p:nvSpPr>
          <p:cNvPr id="4" name="Text Placeholder 3"/>
          <p:cNvSpPr>
            <a:spLocks noGrp="1"/>
          </p:cNvSpPr>
          <p:nvPr>
            <p:ph type="body" sz="half" idx="2" hasCustomPrompt="1"/>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hasCustomPrompt="1"/>
          </p:nvPr>
        </p:nvSpPr>
        <p:spPr>
          <a:xfrm>
            <a:off x="913774" y="609600"/>
            <a:ext cx="10364452" cy="1605094"/>
          </a:xfrm>
        </p:spPr>
        <p:txBody>
          <a:bodyPr/>
          <a:lstStyle/>
          <a:p>
            <a:r>
              <a:rPr lang="lt-LT"/>
              <a:t>Spustelėję redaguokite stilių</a:t>
            </a:r>
            <a:endParaRPr lang="en-US" dirty="0"/>
          </a:p>
        </p:txBody>
      </p:sp>
      <p:sp>
        <p:nvSpPr>
          <p:cNvPr id="7" name="Text Placeholder 2"/>
          <p:cNvSpPr>
            <a:spLocks noGrp="1"/>
          </p:cNvSpPr>
          <p:nvPr>
            <p:ph type="body" idx="1" hasCustomPrompt="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8" name="Text Placeholder 3"/>
          <p:cNvSpPr>
            <a:spLocks noGrp="1"/>
          </p:cNvSpPr>
          <p:nvPr>
            <p:ph type="body" sz="half" idx="15" hasCustomPrompt="1"/>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9" name="Text Placeholder 4"/>
          <p:cNvSpPr>
            <a:spLocks noGrp="1"/>
          </p:cNvSpPr>
          <p:nvPr>
            <p:ph type="body" sz="quarter" idx="3" hasCustomPrompt="1"/>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0" name="Text Placeholder 3"/>
          <p:cNvSpPr>
            <a:spLocks noGrp="1"/>
          </p:cNvSpPr>
          <p:nvPr>
            <p:ph type="body" sz="half" idx="16" hasCustomPrompt="1"/>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1" name="Text Placeholder 4"/>
          <p:cNvSpPr>
            <a:spLocks noGrp="1"/>
          </p:cNvSpPr>
          <p:nvPr>
            <p:ph type="body" sz="quarter" idx="13" hasCustomPrompt="1"/>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Text Placeholder 3"/>
          <p:cNvSpPr>
            <a:spLocks noGrp="1"/>
          </p:cNvSpPr>
          <p:nvPr>
            <p:ph type="body" sz="half" idx="17" hasCustomPrompt="1"/>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4FF5DE41-F1BD-4FFC-B11D-9EABBC11187B}" type="datetimeFigureOut">
              <a:rPr lang="lt-LT" smtClean="0"/>
              <a:t>2023-06-06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hasCustomPrompt="1"/>
          </p:nvPr>
        </p:nvSpPr>
        <p:spPr>
          <a:xfrm>
            <a:off x="913774" y="610772"/>
            <a:ext cx="10364452" cy="1603922"/>
          </a:xfrm>
        </p:spPr>
        <p:txBody>
          <a:bodyPr/>
          <a:lstStyle/>
          <a:p>
            <a:r>
              <a:rPr lang="lt-LT"/>
              <a:t>Spustelėję redaguokite stilių</a:t>
            </a:r>
            <a:endParaRPr lang="en-US" dirty="0"/>
          </a:p>
        </p:txBody>
      </p:sp>
      <p:sp>
        <p:nvSpPr>
          <p:cNvPr id="19" name="Text Placeholder 2"/>
          <p:cNvSpPr>
            <a:spLocks noGrp="1"/>
          </p:cNvSpPr>
          <p:nvPr>
            <p:ph type="body" idx="1" hasCustomPrompt="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Picture Placeholder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1" name="Text Placeholder 3"/>
          <p:cNvSpPr>
            <a:spLocks noGrp="1"/>
          </p:cNvSpPr>
          <p:nvPr>
            <p:ph type="body" sz="half" idx="18" hasCustomPrompt="1"/>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2" name="Text Placeholder 4"/>
          <p:cNvSpPr>
            <a:spLocks noGrp="1"/>
          </p:cNvSpPr>
          <p:nvPr>
            <p:ph type="body" sz="quarter" idx="3" hasCustomPrompt="1"/>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3" name="Picture Placeholder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19" hasCustomPrompt="1"/>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5" name="Text Placeholder 4"/>
          <p:cNvSpPr>
            <a:spLocks noGrp="1"/>
          </p:cNvSpPr>
          <p:nvPr>
            <p:ph type="body" sz="quarter" idx="13" hasCustomPrompt="1"/>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6" name="Picture Placeholder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7" name="Text Placeholder 3"/>
          <p:cNvSpPr>
            <a:spLocks noGrp="1"/>
          </p:cNvSpPr>
          <p:nvPr>
            <p:ph type="body" sz="half" idx="20" hasCustomPrompt="1"/>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4FF5DE41-F1BD-4FFC-B11D-9EABBC11187B}" type="datetimeFigureOut">
              <a:rPr lang="lt-LT" smtClean="0"/>
              <a:t>2023-06-06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lt-LT"/>
              <a:t>Spustelėję redaguokite stilių</a:t>
            </a:r>
            <a:endParaRPr lang="en-US" dirty="0"/>
          </a:p>
        </p:txBody>
      </p:sp>
      <p:sp>
        <p:nvSpPr>
          <p:cNvPr id="11" name="Vertical Text Placeholder 2"/>
          <p:cNvSpPr>
            <a:spLocks noGrp="1"/>
          </p:cNvSpPr>
          <p:nvPr>
            <p:ph type="body" orient="vert" sz="quarter" idx="13" hasCustomPrompt="1"/>
          </p:nvPr>
        </p:nvSpPr>
        <p:spPr>
          <a:xfrm>
            <a:off x="913775" y="2367093"/>
            <a:ext cx="10364452" cy="3424107"/>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hasCustomPrompt="1"/>
          </p:nvPr>
        </p:nvSpPr>
        <p:spPr>
          <a:xfrm>
            <a:off x="8724900" y="609601"/>
            <a:ext cx="2553326" cy="5181599"/>
          </a:xfrm>
        </p:spPr>
        <p:txBody>
          <a:bodyPr vert="eaVert"/>
          <a:lstStyle>
            <a:lvl1pPr algn="l">
              <a:defRPr/>
            </a:lvl1pPr>
          </a:lstStyle>
          <a:p>
            <a:r>
              <a:rPr lang="lt-LT"/>
              <a:t>Spustelėję redaguokite stilių</a:t>
            </a:r>
            <a:endParaRPr lang="en-US" dirty="0"/>
          </a:p>
        </p:txBody>
      </p:sp>
      <p:sp>
        <p:nvSpPr>
          <p:cNvPr id="8" name="Vertical Text Placeholder 2"/>
          <p:cNvSpPr>
            <a:spLocks noGrp="1"/>
          </p:cNvSpPr>
          <p:nvPr>
            <p:ph type="body" orient="vert" sz="quarter" idx="13" hasCustomPrompt="1"/>
          </p:nvPr>
        </p:nvSpPr>
        <p:spPr>
          <a:xfrm>
            <a:off x="913775" y="609601"/>
            <a:ext cx="7658724" cy="518159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Du turiniai">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5"/>
            <a:ext cx="10058400" cy="1450757"/>
          </a:xfrm>
        </p:spPr>
        <p:txBody>
          <a:bodyPr/>
          <a:lstStyle/>
          <a:p>
            <a:r>
              <a:rPr lang="lt-LT"/>
              <a:t>Spustelėję redaguokite stilių</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lt-LT"/>
              <a:t>Spustelėję redaguokite stilių</a:t>
            </a:r>
            <a:endParaRPr lang="en-US" dirty="0"/>
          </a:p>
        </p:txBody>
      </p:sp>
      <p:sp>
        <p:nvSpPr>
          <p:cNvPr id="12" name="Content Placeholder 2"/>
          <p:cNvSpPr>
            <a:spLocks noGrp="1"/>
          </p:cNvSpPr>
          <p:nvPr>
            <p:ph sz="quarter" idx="13" hasCustomPrompt="1"/>
          </p:nvPr>
        </p:nvSpPr>
        <p:spPr>
          <a:xfrm>
            <a:off x="913774" y="2367092"/>
            <a:ext cx="103638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Pavadinimas ir turiny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lt-LT"/>
              <a:t>Spustelėję redaguokite stilių</a:t>
            </a:r>
            <a:endParaRPr lang="en-US" dirty="0"/>
          </a:p>
        </p:txBody>
      </p:sp>
      <p:sp>
        <p:nvSpPr>
          <p:cNvPr id="3" name="Content Placeholder 2"/>
          <p:cNvSpPr>
            <a:spLocks noGrp="1"/>
          </p:cNvSpPr>
          <p:nvPr>
            <p:ph idx="1" hasCustomPrompt="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828563"/>
            <a:ext cx="10351752" cy="2736819"/>
          </a:xfrm>
        </p:spPr>
        <p:txBody>
          <a:bodyPr anchor="b">
            <a:normAutofit/>
          </a:bodyPr>
          <a:lstStyle>
            <a:lvl1pPr>
              <a:defRPr sz="4000"/>
            </a:lvl1pPr>
          </a:lstStyle>
          <a:p>
            <a:r>
              <a:rPr lang="lt-LT"/>
              <a:t>Spustelėję redaguokite stilių</a:t>
            </a:r>
            <a:endParaRPr lang="en-US" dirty="0"/>
          </a:p>
        </p:txBody>
      </p:sp>
      <p:sp>
        <p:nvSpPr>
          <p:cNvPr id="3" name="Text Placeholder 2"/>
          <p:cNvSpPr>
            <a:spLocks noGrp="1"/>
          </p:cNvSpPr>
          <p:nvPr>
            <p:ph type="body" idx="1" hasCustomPrompt="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FF5DE41-F1BD-4FFC-B11D-9EABBC11187B}" type="datetimeFigureOut">
              <a:rPr lang="lt-LT" smtClean="0"/>
              <a:t>2023-06-06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a:xfrm>
            <a:off x="913775" y="618517"/>
            <a:ext cx="10364451" cy="1596177"/>
          </a:xfrm>
        </p:spPr>
        <p:txBody>
          <a:bodyPr/>
          <a:lstStyle/>
          <a:p>
            <a:r>
              <a:rPr lang="lt-LT"/>
              <a:t>Spustelėję redaguokite stilių</a:t>
            </a:r>
            <a:endParaRPr lang="en-US" dirty="0"/>
          </a:p>
        </p:txBody>
      </p:sp>
      <p:sp>
        <p:nvSpPr>
          <p:cNvPr id="12" name="Content Placeholder 2"/>
          <p:cNvSpPr>
            <a:spLocks noGrp="1"/>
          </p:cNvSpPr>
          <p:nvPr>
            <p:ph sz="quarter" idx="13" hasCustomPrompt="1"/>
          </p:nvPr>
        </p:nvSpPr>
        <p:spPr>
          <a:xfrm>
            <a:off x="913774" y="2367092"/>
            <a:ext cx="51060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13" name="Content Placeholder 3"/>
          <p:cNvSpPr>
            <a:spLocks noGrp="1"/>
          </p:cNvSpPr>
          <p:nvPr>
            <p:ph sz="quarter" idx="14" hasCustomPrompt="1"/>
          </p:nvPr>
        </p:nvSpPr>
        <p:spPr>
          <a:xfrm>
            <a:off x="6172200" y="2367092"/>
            <a:ext cx="5105400"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a:xfrm>
            <a:off x="913775" y="618517"/>
            <a:ext cx="10364451" cy="1596177"/>
          </a:xfrm>
        </p:spPr>
        <p:txBody>
          <a:bodyPr/>
          <a:lstStyle/>
          <a:p>
            <a:r>
              <a:rPr lang="lt-LT"/>
              <a:t>Spustelėję redaguokite stilių</a:t>
            </a:r>
            <a:endParaRPr lang="en-US" dirty="0"/>
          </a:p>
        </p:txBody>
      </p:sp>
      <p:sp>
        <p:nvSpPr>
          <p:cNvPr id="3" name="Text Placeholder 2"/>
          <p:cNvSpPr>
            <a:spLocks noGrp="1"/>
          </p:cNvSpPr>
          <p:nvPr>
            <p:ph type="body" idx="1" hasCustomPrompt="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Content Placeholder 3"/>
          <p:cNvSpPr>
            <a:spLocks noGrp="1"/>
          </p:cNvSpPr>
          <p:nvPr>
            <p:ph sz="quarter" idx="13" hasCustomPrompt="1"/>
          </p:nvPr>
        </p:nvSpPr>
        <p:spPr>
          <a:xfrm>
            <a:off x="913774" y="3051012"/>
            <a:ext cx="5106027"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hasCustomPrompt="1"/>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3" name="Content Placeholder 5"/>
          <p:cNvSpPr>
            <a:spLocks noGrp="1"/>
          </p:cNvSpPr>
          <p:nvPr>
            <p:ph sz="quarter" idx="14" hasCustomPrompt="1"/>
          </p:nvPr>
        </p:nvSpPr>
        <p:spPr>
          <a:xfrm>
            <a:off x="6172200" y="3051012"/>
            <a:ext cx="5105401"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4FF5DE41-F1BD-4FFC-B11D-9EABBC11187B}" type="datetimeFigureOut">
              <a:rPr lang="lt-LT" smtClean="0"/>
              <a:t>2023-06-06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4FF5DE41-F1BD-4FFC-B11D-9EABBC11187B}" type="datetimeFigureOut">
              <a:rPr lang="lt-LT" smtClean="0"/>
              <a:t>2023-06-06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FF5DE41-F1BD-4FFC-B11D-9EABBC11187B}" type="datetimeFigureOut">
              <a:rPr lang="lt-LT" smtClean="0"/>
              <a:t>2023-06-06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5" y="609600"/>
            <a:ext cx="3935688" cy="2023252"/>
          </a:xfrm>
        </p:spPr>
        <p:txBody>
          <a:bodyPr anchor="b"/>
          <a:lstStyle>
            <a:lvl1pPr algn="ctr">
              <a:defRPr sz="3200"/>
            </a:lvl1pPr>
          </a:lstStyle>
          <a:p>
            <a:r>
              <a:rPr lang="lt-LT"/>
              <a:t>Spustelėję redaguokite stilių</a:t>
            </a:r>
            <a:endParaRPr lang="en-US" dirty="0"/>
          </a:p>
        </p:txBody>
      </p:sp>
      <p:sp>
        <p:nvSpPr>
          <p:cNvPr id="10" name="Content Placeholder 2"/>
          <p:cNvSpPr>
            <a:spLocks noGrp="1"/>
          </p:cNvSpPr>
          <p:nvPr>
            <p:ph sz="quarter" idx="13" hasCustomPrompt="1"/>
          </p:nvPr>
        </p:nvSpPr>
        <p:spPr>
          <a:xfrm>
            <a:off x="5078062" y="609600"/>
            <a:ext cx="6200163" cy="518159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hasCustomPrompt="1"/>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609600"/>
            <a:ext cx="5934969" cy="2023254"/>
          </a:xfrm>
        </p:spPr>
        <p:txBody>
          <a:bodyPr anchor="b"/>
          <a:lstStyle>
            <a:lvl1pPr algn="ctr">
              <a:defRPr sz="3200"/>
            </a:lvl1pPr>
          </a:lstStyle>
          <a:p>
            <a:r>
              <a:rPr lang="lt-LT"/>
              <a:t>Spustelėję redaguokite stilių</a:t>
            </a:r>
            <a:endParaRPr lang="en-US" dirty="0"/>
          </a:p>
        </p:txBody>
      </p:sp>
      <p:sp>
        <p:nvSpPr>
          <p:cNvPr id="3" name="Picture Placeholder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hasCustomPrompt="1"/>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FF5DE41-F1BD-4FFC-B11D-9EABBC11187B}" type="datetimeFigureOut">
              <a:rPr lang="lt-LT" smtClean="0"/>
              <a:t>2023-06-06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9F9F492-DAD0-4927-8C10-84056A4CC90D}" type="slidenum">
              <a:rPr lang="lt-LT" smtClean="0"/>
              <a:t>‹#›</a:t>
            </a:fld>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FF5DE41-F1BD-4FFC-B11D-9EABBC11187B}" type="datetimeFigureOut">
              <a:rPr lang="lt-LT" smtClean="0"/>
              <a:t>2023-06-06</a:t>
            </a:fld>
            <a:endParaRPr lang="lt-L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t-L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9F9F492-DAD0-4927-8C10-84056A4CC90D}"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07635" cy="6858000"/>
          </a:xfrm>
          <a:prstGeom prst="rect">
            <a:avLst/>
          </a:prstGeom>
        </p:spPr>
      </p:pic>
      <p:sp>
        <p:nvSpPr>
          <p:cNvPr id="5" name="Antrinis pavadinimas 2"/>
          <p:cNvSpPr txBox="1"/>
          <p:nvPr/>
        </p:nvSpPr>
        <p:spPr>
          <a:xfrm>
            <a:off x="3956685" y="519430"/>
            <a:ext cx="4758690" cy="1664335"/>
          </a:xfrm>
          <a:prstGeom prst="rect">
            <a:avLst/>
          </a:prstGeom>
          <a:noFill/>
          <a:ln w="22225" cap="flat" cmpd="sng" algn="ctr">
            <a:noFill/>
            <a:prstDash val="solid"/>
          </a:ln>
          <a:effectLst>
            <a:glow rad="203200">
              <a:schemeClr val="accent1">
                <a:satMod val="175000"/>
                <a:alpha val="97000"/>
              </a:schemeClr>
            </a:glow>
            <a:outerShdw blurRad="149987" dist="250190" dir="8460000" algn="ctr">
              <a:srgbClr val="000000">
                <a:alpha val="28000"/>
              </a:srgbClr>
            </a:outerShdw>
          </a:effectLst>
          <a:scene3d>
            <a:camera prst="perspectiveFront"/>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77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lt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lt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9pPr>
          </a:lstStyle>
          <a:p>
            <a:r>
              <a:rPr lang="ru-RU" sz="4800" b="1" cap="none" dirty="0">
                <a:ln>
                  <a:solidFill>
                    <a:schemeClr val="tx1"/>
                  </a:solidFill>
                </a:ln>
                <a:solidFill>
                  <a:schemeClr val="accent1">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Systemic Knowledge: What is it?</a:t>
            </a:r>
          </a:p>
        </p:txBody>
      </p:sp>
      <p:sp>
        <p:nvSpPr>
          <p:cNvPr id="9" name="TextBox 8"/>
          <p:cNvSpPr txBox="1"/>
          <p:nvPr/>
        </p:nvSpPr>
        <p:spPr>
          <a:xfrm>
            <a:off x="2583815" y="2586355"/>
            <a:ext cx="7641590" cy="1445260"/>
          </a:xfrm>
          <a:prstGeom prst="rect">
            <a:avLst/>
          </a:prstGeom>
          <a:noFill/>
        </p:spPr>
        <p:txBody>
          <a:bodyPr wrap="square" rtlCol="0">
            <a:spAutoFit/>
          </a:bodyPr>
          <a:lstStyle/>
          <a:p>
            <a:pPr algn="ctr"/>
            <a:endParaRPr lang="lt-LT" sz="2000" b="1" i="1" dirty="0">
              <a:latin typeface="Georgia" panose="02040502050405020303" pitchFamily="18" charset="0"/>
            </a:endParaRPr>
          </a:p>
          <a:p>
            <a:pPr algn="ctr"/>
            <a:r>
              <a:rPr lang="ru-RU" sz="2400" dirty="0">
                <a:latin typeface="Roboto" panose="02000000000000000000" pitchFamily="2" charset="0"/>
                <a:ea typeface="Roboto" panose="02000000000000000000" pitchFamily="2" charset="0"/>
                <a:cs typeface="Roboto" panose="02000000000000000000" pitchFamily="2" charset="0"/>
              </a:rPr>
              <a:t>We all live in an exciting time when modern science </a:t>
            </a:r>
            <a:r>
              <a:rPr lang="en-US" altLang="ru-RU" sz="2400" dirty="0">
                <a:latin typeface="Roboto" panose="02000000000000000000" pitchFamily="2" charset="0"/>
                <a:ea typeface="Roboto" panose="02000000000000000000" pitchFamily="2" charset="0"/>
                <a:cs typeface="Roboto" panose="02000000000000000000" pitchFamily="2" charset="0"/>
              </a:rPr>
              <a:t> </a:t>
            </a:r>
            <a:r>
              <a:rPr lang="ru-RU" sz="2400" dirty="0">
                <a:latin typeface="Roboto" panose="02000000000000000000" pitchFamily="2" charset="0"/>
                <a:ea typeface="Roboto" panose="02000000000000000000" pitchFamily="2" charset="0"/>
                <a:cs typeface="Roboto" panose="02000000000000000000" pitchFamily="2" charset="0"/>
              </a:rPr>
              <a:t>can no longer conceal the ignorance hidden behind it.</a:t>
            </a:r>
            <a:r>
              <a:rPr lang="lt-LT" sz="2000" dirty="0">
                <a:highlight>
                  <a:srgbClr val="C0C0C0"/>
                </a:highlight>
                <a:latin typeface="Georgia" panose="02040502050405020303" pitchFamily="18" charset="0"/>
              </a:rPr>
              <a:t> </a:t>
            </a:r>
          </a:p>
          <a:p>
            <a:pPr algn="ctr"/>
            <a:endParaRPr lang="lt-LT" sz="2000" dirty="0">
              <a:latin typeface="Georgia" panose="02040502050405020303"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sz="half" idx="2"/>
          </p:nvPr>
        </p:nvSpPr>
        <p:spPr>
          <a:xfrm>
            <a:off x="2348865" y="666115"/>
            <a:ext cx="9025255" cy="5370830"/>
          </a:xfrm>
          <a:solidFill>
            <a:schemeClr val="bg1">
              <a:lumMod val="95000"/>
            </a:schemeClr>
          </a:solidFill>
          <a:ln>
            <a:noFill/>
          </a:ln>
          <a:effectLst>
            <a:outerShdw blurRad="76200" dir="13500000" sy="23000" kx="1200000" algn="br" rotWithShape="0">
              <a:prstClr val="black">
                <a:alpha val="20000"/>
              </a:prstClr>
            </a:outerShdw>
          </a:effectLst>
        </p:spPr>
        <p:txBody>
          <a:bodyPr>
            <a:normAutofit fontScale="25000" lnSpcReduction="20000"/>
          </a:bodyPr>
          <a:lstStyle/>
          <a:p>
            <a:pPr algn="l" fontAlgn="base">
              <a:buFont typeface="Wingdings" panose="05000000000000000000" pitchFamily="2" charset="2"/>
              <a:buChar char="Ø"/>
            </a:pPr>
            <a:endParaRPr lang="lt-LT" i="0" dirty="0">
              <a:solidFill>
                <a:srgbClr val="000000"/>
              </a:solidFill>
              <a:effectLst/>
            </a:endParaRPr>
          </a:p>
          <a:p>
            <a:pPr marL="0" indent="0" algn="ctr" fontAlgn="base">
              <a:buNone/>
            </a:pPr>
            <a:r>
              <a:rPr lang="en-US" altLang="ru-RU" sz="11200" b="1" cap="none" dirty="0">
                <a:solidFill>
                  <a:srgbClr val="0000FF"/>
                </a:solidFill>
                <a:latin typeface="Georgia" panose="02040502050405020303" pitchFamily="18" charset="0"/>
              </a:rPr>
              <a:t>Nicolai Viktorovich Levashov</a:t>
            </a:r>
            <a:endParaRPr lang="en-US" altLang="ru-RU" sz="9600" b="1" cap="none" dirty="0">
              <a:solidFill>
                <a:srgbClr val="0000FF"/>
              </a:solidFill>
              <a:latin typeface="Georgia" panose="02040502050405020303" pitchFamily="18" charset="0"/>
            </a:endParaRPr>
          </a:p>
          <a:p>
            <a:pPr marL="0" indent="0" algn="l" fontAlgn="base">
              <a:buNone/>
            </a:pPr>
            <a:r>
              <a:rPr lang="ru-RU" sz="8000" cap="none" dirty="0">
                <a:solidFill>
                  <a:srgbClr val="000000"/>
                </a:solidFill>
                <a:latin typeface="Georgia" panose="02040502050405020303" pitchFamily="18" charset="0"/>
              </a:rPr>
              <a:t>He created the System of Knowledge, the only postulate of which is the position that matter is an objective reality given to us in sensations. In his fundamental works and speeches, Nicolai Viktorovich provided answers to many questions that stir the thoughts of humanity:</a:t>
            </a:r>
          </a:p>
          <a:p>
            <a:pPr marL="0" indent="0" algn="just" fontAlgn="base">
              <a:buNone/>
            </a:pPr>
            <a:r>
              <a:rPr lang="en-US" altLang="lt-LT" sz="8000" cap="none" dirty="0">
                <a:solidFill>
                  <a:srgbClr val="002060"/>
                </a:solidFill>
                <a:latin typeface="Georgia" panose="02040502050405020303" pitchFamily="18" charset="0"/>
              </a:rPr>
              <a:t>  -</a:t>
            </a:r>
            <a:r>
              <a:rPr lang="lt-LT"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what is our universe</a:t>
            </a:r>
          </a:p>
          <a:p>
            <a:pPr marL="0" indent="0" algn="l" fontAlgn="base">
              <a:buFont typeface="Wingdings" panose="05000000000000000000" pitchFamily="2" charset="2"/>
              <a:buNone/>
            </a:pPr>
            <a:r>
              <a:rPr lang="en-US" altLang="lt-LT" sz="8000" cap="none" dirty="0">
                <a:solidFill>
                  <a:srgbClr val="002060"/>
                </a:solidFill>
                <a:latin typeface="Georgia" panose="02040502050405020303" pitchFamily="18" charset="0"/>
              </a:rPr>
              <a:t>  -</a:t>
            </a:r>
            <a:r>
              <a:rPr lang="lt-LT"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what is life</a:t>
            </a:r>
          </a:p>
          <a:p>
            <a:pPr marL="0" indent="0" algn="l" fontAlgn="base">
              <a:buFont typeface="Wingdings" panose="05000000000000000000" pitchFamily="2" charset="2"/>
              <a:buNone/>
            </a:pPr>
            <a:r>
              <a:rPr lang="en-US" altLang="ru-RU"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 is there life after death</a:t>
            </a:r>
          </a:p>
          <a:p>
            <a:pPr marL="0" indent="0" algn="l" fontAlgn="base">
              <a:buFont typeface="Wingdings" panose="05000000000000000000" pitchFamily="2" charset="2"/>
              <a:buNone/>
            </a:pPr>
            <a:r>
              <a:rPr lang="en-US" altLang="ru-RU"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 how does our brain work</a:t>
            </a:r>
          </a:p>
          <a:p>
            <a:pPr marL="0" indent="0" algn="l" fontAlgn="base">
              <a:buFont typeface="Wingdings" panose="05000000000000000000" pitchFamily="2" charset="2"/>
              <a:buNone/>
            </a:pPr>
            <a:r>
              <a:rPr lang="en-US" altLang="ru-RU"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 what is memory</a:t>
            </a:r>
          </a:p>
          <a:p>
            <a:pPr marL="0" indent="0" algn="l" fontAlgn="base">
              <a:buFont typeface="Wingdings" panose="05000000000000000000" pitchFamily="2" charset="2"/>
              <a:buNone/>
            </a:pPr>
            <a:r>
              <a:rPr lang="en-US" altLang="ru-RU"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 what are consciousness and subconsciousness</a:t>
            </a:r>
          </a:p>
          <a:p>
            <a:pPr marL="0" indent="0" algn="l" fontAlgn="base">
              <a:buFont typeface="Wingdings" panose="05000000000000000000" pitchFamily="2" charset="2"/>
              <a:buNone/>
            </a:pPr>
            <a:r>
              <a:rPr lang="en-US" altLang="ru-RU" sz="8000" cap="none" dirty="0">
                <a:solidFill>
                  <a:srgbClr val="002060"/>
                </a:solidFill>
                <a:latin typeface="Georgia" panose="02040502050405020303" pitchFamily="18" charset="0"/>
              </a:rPr>
              <a:t>  </a:t>
            </a:r>
            <a:r>
              <a:rPr lang="ru-RU" sz="8000" cap="none" dirty="0">
                <a:solidFill>
                  <a:srgbClr val="002060"/>
                </a:solidFill>
                <a:latin typeface="Georgia" panose="02040502050405020303" pitchFamily="18" charset="0"/>
              </a:rPr>
              <a:t>- what is love and much more...</a:t>
            </a:r>
          </a:p>
        </p:txBody>
      </p:sp>
      <p:pic>
        <p:nvPicPr>
          <p:cNvPr id="3078" name="Picture 6">
            <a:extLst>
              <a:ext uri="{FF2B5EF4-FFF2-40B4-BE49-F238E27FC236}">
                <a16:creationId xmlns:a16="http://schemas.microsoft.com/office/drawing/2014/main" id="{90631A55-1412-8137-D1F5-C2321B3B7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5" y="1182407"/>
            <a:ext cx="2246593" cy="2246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Turinio vietos rezervavimo ženklas 5"/>
          <p:cNvPicPr>
            <a:picLocks noGrp="1" noChangeAspect="1"/>
          </p:cNvPicPr>
          <p:nvPr>
            <p:ph sz="half" idx="1"/>
          </p:nvPr>
        </p:nvPicPr>
        <p:blipFill>
          <a:blip r:embed="rId3">
            <a:extLst>
              <a:ext uri="{28A0092B-C50C-407E-A947-70E740481C1C}">
                <a14:useLocalDpi xmlns:a14="http://schemas.microsoft.com/office/drawing/2010/main" val="0"/>
              </a:ext>
            </a:extLst>
          </a:blip>
          <a:srcRect t="1969" b="1969"/>
          <a:stretch>
            <a:fillRect/>
          </a:stretch>
        </p:blipFill>
        <p:spPr>
          <a:xfrm>
            <a:off x="100207" y="1170676"/>
            <a:ext cx="2461383" cy="2650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urinio vietos rezervavimo ženklas 3"/>
          <p:cNvSpPr>
            <a:spLocks noGrp="1"/>
          </p:cNvSpPr>
          <p:nvPr>
            <p:ph sz="half" idx="2"/>
          </p:nvPr>
        </p:nvSpPr>
        <p:spPr>
          <a:xfrm>
            <a:off x="2561590" y="1235075"/>
            <a:ext cx="9181465" cy="4387215"/>
          </a:xfrm>
          <a:solidFill>
            <a:schemeClr val="bg1">
              <a:lumMod val="95000"/>
            </a:schemeClr>
          </a:solidFill>
          <a:ln>
            <a:noFill/>
          </a:ln>
          <a:effectLst>
            <a:outerShdw blurRad="76200" dir="13500000" sy="23000" kx="1200000" algn="br" rotWithShape="0">
              <a:prstClr val="black">
                <a:alpha val="20000"/>
              </a:prstClr>
            </a:outerShdw>
          </a:effectLst>
        </p:spPr>
        <p:txBody>
          <a:bodyPr>
            <a:normAutofit fontScale="90000" lnSpcReduction="10000"/>
          </a:bodyPr>
          <a:lstStyle/>
          <a:p>
            <a:pPr marL="0" indent="0" algn="ctr">
              <a:lnSpc>
                <a:spcPct val="150000"/>
              </a:lnSpc>
              <a:buNone/>
            </a:pPr>
            <a:r>
              <a:rPr kumimoji="0" lang="ru-RU" sz="3295" b="1" i="0" u="none" strike="noStrike" kern="1200" cap="none" spc="0" normalizeH="0" baseline="0" noProof="0" dirty="0">
                <a:ln>
                  <a:noFill/>
                </a:ln>
                <a:solidFill>
                  <a:srgbClr val="0000FF"/>
                </a:solidFill>
                <a:effectLst/>
                <a:uLnTx/>
                <a:uFillTx/>
                <a:latin typeface="Georgia" panose="02040502050405020303" pitchFamily="18" charset="0"/>
              </a:rPr>
              <a:t>Alexander Mikhailovich Khatybov</a:t>
            </a:r>
          </a:p>
          <a:p>
            <a:pPr marL="0" indent="0" algn="l">
              <a:lnSpc>
                <a:spcPct val="110000"/>
              </a:lnSpc>
              <a:buNone/>
            </a:pPr>
            <a:r>
              <a:rPr kumimoji="0" lang="en-US" i="0" u="none" strike="noStrike" kern="1200" cap="none" spc="0" normalizeH="0" baseline="0" noProof="0" dirty="0">
                <a:ln>
                  <a:noFill/>
                </a:ln>
                <a:solidFill>
                  <a:prstClr val="black"/>
                </a:solidFill>
                <a:effectLst/>
                <a:uLnTx/>
                <a:uFillTx/>
                <a:latin typeface="Georgia" panose="02040502050405020303" pitchFamily="18" charset="0"/>
              </a:rPr>
              <a:t>“</a:t>
            </a:r>
            <a:r>
              <a:rPr kumimoji="0" lang="ru-RU" i="0" u="none" strike="noStrike" kern="1200" cap="none" spc="0" normalizeH="0" baseline="0" noProof="0" dirty="0">
                <a:ln>
                  <a:noFill/>
                </a:ln>
                <a:solidFill>
                  <a:prstClr val="black"/>
                </a:solidFill>
                <a:effectLst/>
                <a:uLnTx/>
                <a:uFillTx/>
                <a:latin typeface="Georgia" panose="02040502050405020303" pitchFamily="18" charset="0"/>
              </a:rPr>
              <a:t>Everything we studied turned out to be made of Legos and horse grammar.</a:t>
            </a:r>
            <a:r>
              <a:rPr kumimoji="0" lang="en-US" i="0" u="none" strike="noStrike" kern="1200" cap="none" spc="0" normalizeH="0" baseline="0" noProof="0" dirty="0">
                <a:ln>
                  <a:noFill/>
                </a:ln>
                <a:solidFill>
                  <a:prstClr val="black"/>
                </a:solidFill>
                <a:effectLst/>
                <a:uLnTx/>
                <a:uFillTx/>
                <a:latin typeface="Georgia" panose="02040502050405020303" pitchFamily="18" charset="0"/>
              </a:rPr>
              <a:t>”</a:t>
            </a:r>
            <a:endParaRPr kumimoji="0" lang="ru-RU" i="0" u="none" strike="noStrike" kern="1200" cap="none" spc="0" normalizeH="0" baseline="0" noProof="0" dirty="0">
              <a:ln>
                <a:noFill/>
              </a:ln>
              <a:solidFill>
                <a:prstClr val="black"/>
              </a:solidFill>
              <a:effectLst/>
              <a:uLnTx/>
              <a:uFillTx/>
              <a:latin typeface="Georgia" panose="02040502050405020303" pitchFamily="18" charset="0"/>
            </a:endParaRPr>
          </a:p>
          <a:p>
            <a:pPr marL="0" indent="0" algn="l">
              <a:lnSpc>
                <a:spcPct val="110000"/>
              </a:lnSpc>
              <a:buNone/>
            </a:pPr>
            <a:r>
              <a:rPr kumimoji="0" lang="ru-RU" i="0" u="none" strike="noStrike" kern="1200" cap="none" spc="0" normalizeH="0" baseline="0" noProof="0" dirty="0">
                <a:ln>
                  <a:noFill/>
                </a:ln>
                <a:solidFill>
                  <a:prstClr val="black"/>
                </a:solidFill>
                <a:effectLst/>
                <a:uLnTx/>
                <a:uFillTx/>
                <a:latin typeface="Georgia" panose="02040502050405020303" pitchFamily="18" charset="0"/>
              </a:rPr>
              <a:t>Most of A. M. Khatybov's works are devoted to carrying out calculations for many fundamental scientific directions of the future. He carried out all the necessary calculations and put them into practice.</a:t>
            </a:r>
          </a:p>
          <a:p>
            <a:pPr marL="0" indent="0" algn="l">
              <a:lnSpc>
                <a:spcPct val="110000"/>
              </a:lnSpc>
              <a:buNone/>
            </a:pPr>
            <a:r>
              <a:rPr kumimoji="0" lang="ru-RU" i="0" u="none" strike="noStrike" kern="1200" cap="none" spc="0" normalizeH="0" baseline="0" noProof="0" dirty="0">
                <a:ln>
                  <a:noFill/>
                </a:ln>
                <a:solidFill>
                  <a:prstClr val="black"/>
                </a:solidFill>
                <a:effectLst/>
                <a:uLnTx/>
                <a:uFillTx/>
                <a:latin typeface="Georgia" panose="02040502050405020303" pitchFamily="18" charset="0"/>
              </a:rPr>
              <a:t>The unique mathematics he developed helped him recreate Earth's future natural state and describe the physics of processes occurring in a human living cell, such as the physics of Energies and the physics of the Brain, with a complete understanding of what the Brain is.</a:t>
            </a:r>
          </a:p>
          <a:p>
            <a:pPr marL="0" indent="0" algn="l">
              <a:lnSpc>
                <a:spcPct val="110000"/>
              </a:lnSpc>
              <a:buNone/>
            </a:pPr>
            <a:r>
              <a:rPr kumimoji="0" lang="en-US" b="1" i="0" u="none" strike="noStrike" kern="1200" cap="none" spc="0" normalizeH="0" baseline="0" noProof="0" dirty="0">
                <a:ln>
                  <a:noFill/>
                </a:ln>
                <a:solidFill>
                  <a:prstClr val="black"/>
                </a:solidFill>
                <a:effectLst/>
                <a:uLnTx/>
                <a:uFillTx/>
                <a:latin typeface="Georgia" panose="02040502050405020303" pitchFamily="18" charset="0"/>
              </a:rPr>
              <a:t>O</a:t>
            </a:r>
            <a:r>
              <a:rPr kumimoji="0" lang="ru-RU" b="1" i="0" u="none" strike="noStrike" kern="1200" cap="none" spc="0" normalizeH="0" baseline="0" noProof="0" dirty="0">
                <a:ln>
                  <a:noFill/>
                </a:ln>
                <a:solidFill>
                  <a:prstClr val="black"/>
                </a:solidFill>
                <a:effectLst/>
                <a:uLnTx/>
                <a:uFillTx/>
                <a:latin typeface="Georgia" panose="02040502050405020303" pitchFamily="18" charset="0"/>
              </a:rPr>
              <a:t>ur descendants </a:t>
            </a:r>
            <a:r>
              <a:rPr kumimoji="0" lang="en-US" b="1" i="0" u="none" strike="noStrike" kern="1200" cap="none" spc="0" normalizeH="0" baseline="0" noProof="0" dirty="0">
                <a:ln>
                  <a:noFill/>
                </a:ln>
                <a:solidFill>
                  <a:prstClr val="black"/>
                </a:solidFill>
                <a:effectLst/>
                <a:uLnTx/>
                <a:uFillTx/>
                <a:latin typeface="Georgia" panose="02040502050405020303" pitchFamily="18" charset="0"/>
              </a:rPr>
              <a:t>are the only ones who </a:t>
            </a:r>
            <a:r>
              <a:rPr kumimoji="0" lang="ru-RU" b="1" i="0" u="none" strike="noStrike" kern="1200" cap="none" spc="0" normalizeH="0" baseline="0" noProof="0" dirty="0">
                <a:ln>
                  <a:noFill/>
                </a:ln>
                <a:solidFill>
                  <a:prstClr val="black"/>
                </a:solidFill>
                <a:effectLst/>
                <a:uLnTx/>
                <a:uFillTx/>
                <a:latin typeface="Georgia" panose="02040502050405020303" pitchFamily="18" charset="0"/>
              </a:rPr>
              <a:t>will be able to comprehend the significance of what has been accomplished. </a:t>
            </a:r>
            <a:r>
              <a:rPr kumimoji="0" lang="en-US" altLang="ru-RU" b="1" i="0" u="none" strike="noStrike" kern="1200" cap="none" spc="0" normalizeH="0" baseline="0" noProof="0" dirty="0">
                <a:ln>
                  <a:noFill/>
                </a:ln>
                <a:solidFill>
                  <a:prstClr val="black"/>
                </a:solidFill>
                <a:effectLst/>
                <a:uLnTx/>
                <a:uFillTx/>
                <a:latin typeface="Georgia" panose="02040502050405020303" pitchFamily="18" charset="0"/>
              </a:rPr>
              <a:t>As of</a:t>
            </a:r>
            <a:r>
              <a:rPr kumimoji="0" lang="ru-RU" b="1" i="0" u="none" strike="noStrike" kern="1200" cap="none" spc="0" normalizeH="0" baseline="0" noProof="0" dirty="0">
                <a:ln>
                  <a:noFill/>
                </a:ln>
                <a:solidFill>
                  <a:prstClr val="black"/>
                </a:solidFill>
                <a:effectLst/>
                <a:uLnTx/>
                <a:uFillTx/>
                <a:latin typeface="Georgia" panose="02040502050405020303" pitchFamily="18" charset="0"/>
              </a:rPr>
              <a:t> today</a:t>
            </a:r>
            <a:r>
              <a:rPr kumimoji="0" lang="en-US" altLang="ru-RU" b="1" i="0" u="none" strike="noStrike" kern="1200" cap="none" spc="0" normalizeH="0" baseline="0" noProof="0" dirty="0">
                <a:ln>
                  <a:noFill/>
                </a:ln>
                <a:solidFill>
                  <a:prstClr val="black"/>
                </a:solidFill>
                <a:effectLst/>
                <a:uLnTx/>
                <a:uFillTx/>
                <a:latin typeface="Georgia" panose="02040502050405020303" pitchFamily="18" charset="0"/>
              </a:rPr>
              <a:t>,</a:t>
            </a:r>
            <a:r>
              <a:rPr kumimoji="0" lang="ru-RU" b="1" i="0" u="none" strike="noStrike" kern="1200" cap="none" spc="0" normalizeH="0" baseline="0" noProof="0" dirty="0">
                <a:ln>
                  <a:noFill/>
                </a:ln>
                <a:solidFill>
                  <a:prstClr val="black"/>
                </a:solidFill>
                <a:effectLst/>
                <a:uLnTx/>
                <a:uFillTx/>
                <a:latin typeface="Georgia" panose="02040502050405020303" pitchFamily="18" charset="0"/>
              </a:rPr>
              <a:t> the results of his work are still classified.</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rcRect l="3571" r="3571"/>
          <a:stretch>
            <a:fillRect/>
          </a:stretch>
        </p:blipFill>
        <p:spPr>
          <a:xfrm>
            <a:off x="100208" y="1496353"/>
            <a:ext cx="2630465" cy="2832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urinio vietos rezervavimo ženklas 3"/>
          <p:cNvSpPr>
            <a:spLocks noGrp="1"/>
          </p:cNvSpPr>
          <p:nvPr>
            <p:ph sz="half" idx="2"/>
          </p:nvPr>
        </p:nvSpPr>
        <p:spPr>
          <a:xfrm>
            <a:off x="2908300" y="1833245"/>
            <a:ext cx="8350250" cy="3191510"/>
          </a:xfrm>
          <a:solidFill>
            <a:schemeClr val="bg1">
              <a:lumMod val="95000"/>
            </a:schemeClr>
          </a:solidFill>
          <a:ln>
            <a:noFill/>
          </a:ln>
          <a:effectLst>
            <a:outerShdw blurRad="76200" dir="13500000" sy="23000" kx="1200000" algn="br" rotWithShape="0">
              <a:prstClr val="black">
                <a:alpha val="20000"/>
              </a:prstClr>
            </a:outerShdw>
          </a:effectLst>
        </p:spPr>
        <p:txBody>
          <a:bodyPr>
            <a:noAutofit/>
          </a:bodyPr>
          <a:lstStyle/>
          <a:p>
            <a:pPr marL="0" indent="0" algn="ctr">
              <a:buNone/>
            </a:pPr>
            <a:r>
              <a:rPr lang="ru-RU" sz="2800" b="1" cap="none" dirty="0">
                <a:solidFill>
                  <a:srgbClr val="0000FF"/>
                </a:solidFill>
                <a:latin typeface="Georgia" panose="02040502050405020303" pitchFamily="18" charset="0"/>
              </a:rPr>
              <a:t>Boris Viktorovich Makov</a:t>
            </a:r>
          </a:p>
          <a:p>
            <a:pPr marL="0" indent="0" algn="l">
              <a:buNone/>
            </a:pPr>
            <a:r>
              <a:rPr lang="ru-RU" cap="none" dirty="0">
                <a:latin typeface="Georgia" panose="02040502050405020303" pitchFamily="18" charset="0"/>
              </a:rPr>
              <a:t>He pursued scientific research and applied activities aimed at a single goal: to bring the level of knowledge as close as possible to the truth about the "Created World" and, based on this, to offer practical solutions to the current and future generations of people for transitioning to a different path of civilizational development.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sz="half" idx="2"/>
          </p:nvPr>
        </p:nvSpPr>
        <p:spPr>
          <a:xfrm>
            <a:off x="2714625" y="421640"/>
            <a:ext cx="8656320" cy="5909945"/>
          </a:xfrm>
        </p:spPr>
        <p:style>
          <a:lnRef idx="2">
            <a:schemeClr val="dk1"/>
          </a:lnRef>
          <a:fillRef idx="1">
            <a:schemeClr val="lt1"/>
          </a:fillRef>
          <a:effectRef idx="0">
            <a:schemeClr val="dk1"/>
          </a:effectRef>
          <a:fontRef idx="minor">
            <a:schemeClr val="dk1"/>
          </a:fontRef>
        </p:style>
        <p:txBody>
          <a:bodyPr>
            <a:noAutofit/>
          </a:bodyPr>
          <a:lstStyle/>
          <a:p>
            <a:pPr marL="457200" lvl="1" indent="0" algn="ctr">
              <a:buFont typeface="Wingdings" panose="05000000000000000000" pitchFamily="2" charset="2"/>
              <a:buNone/>
            </a:pPr>
            <a:r>
              <a:rPr lang="en-US" altLang="ru-RU" sz="2800" b="1" cap="none" dirty="0">
                <a:solidFill>
                  <a:srgbClr val="0000FF"/>
                </a:solidFill>
                <a:latin typeface="Georgia" panose="02040502050405020303" pitchFamily="18" charset="0"/>
              </a:rPr>
              <a:t>Feodor Dmitrievich Shkrudnev</a:t>
            </a:r>
          </a:p>
          <a:p>
            <a:pPr marL="457200" lvl="1" indent="0" algn="l">
              <a:buFont typeface="Wingdings" panose="05000000000000000000" pitchFamily="2" charset="2"/>
              <a:buNone/>
            </a:pPr>
            <a:r>
              <a:rPr lang="en-US" altLang="ru-RU" sz="2000" cap="none" dirty="0">
                <a:latin typeface="Georgia" panose="02040502050405020303" pitchFamily="18" charset="0"/>
              </a:rPr>
              <a:t>T</a:t>
            </a:r>
            <a:r>
              <a:rPr lang="ru-RU" sz="2000" cap="none" dirty="0">
                <a:latin typeface="Georgia" panose="02040502050405020303" pitchFamily="18" charset="0"/>
              </a:rPr>
              <a:t>ogether with Nicolai Levashov and Boris Makov, he continued fundamental developments related to Levashov’s life work. </a:t>
            </a:r>
          </a:p>
          <a:p>
            <a:pPr marL="457200" lvl="1" indent="0" algn="l">
              <a:buFont typeface="Wingdings" panose="05000000000000000000" pitchFamily="2" charset="2"/>
              <a:buNone/>
            </a:pPr>
            <a:r>
              <a:rPr lang="ru-RU" sz="2000" cap="none" dirty="0">
                <a:latin typeface="Georgia" panose="02040502050405020303" pitchFamily="18" charset="0"/>
              </a:rPr>
              <a:t>Feоdor Shkrudnev wrote:</a:t>
            </a:r>
          </a:p>
          <a:p>
            <a:pPr marL="457200" lvl="1" indent="0" algn="l">
              <a:buFont typeface="Wingdings" panose="05000000000000000000" pitchFamily="2" charset="2"/>
              <a:buNone/>
            </a:pPr>
            <a:r>
              <a:rPr lang="en-US" sz="2000" cap="none" dirty="0">
                <a:latin typeface="Georgia" panose="02040502050405020303" pitchFamily="18" charset="0"/>
              </a:rPr>
              <a:t>“</a:t>
            </a:r>
            <a:r>
              <a:rPr lang="ru-RU" sz="2000" cap="none" dirty="0">
                <a:latin typeface="Georgia" panose="02040502050405020303" pitchFamily="18" charset="0"/>
              </a:rPr>
              <a:t>All scientific</a:t>
            </a:r>
            <a:r>
              <a:rPr lang="en-US" sz="2000" cap="none" dirty="0">
                <a:latin typeface="Georgia" panose="02040502050405020303" pitchFamily="18" charset="0"/>
                <a:sym typeface="+mn-ea"/>
              </a:rPr>
              <a:t>”</a:t>
            </a:r>
            <a:r>
              <a:rPr lang="ru-RU" sz="2000" cap="none" dirty="0">
                <a:latin typeface="Georgia" panose="02040502050405020303" pitchFamily="18" charset="0"/>
              </a:rPr>
              <a:t> explanations quickly become one of many postulates (an assertion</a:t>
            </a:r>
            <a:r>
              <a:rPr lang="en-US" altLang="ru-RU" sz="2000" cap="none" dirty="0">
                <a:latin typeface="Georgia" panose="02040502050405020303" pitchFamily="18" charset="0"/>
              </a:rPr>
              <a:t> </a:t>
            </a:r>
            <a:r>
              <a:rPr lang="ru-RU" sz="2000" cap="none" dirty="0">
                <a:latin typeface="Georgia" panose="02040502050405020303" pitchFamily="18" charset="0"/>
              </a:rPr>
              <a:t>taken without proof) and explain nothing at the level of understanding the process.</a:t>
            </a:r>
          </a:p>
          <a:p>
            <a:pPr marL="457200" lvl="1" indent="0" algn="l">
              <a:buFont typeface="Wingdings" panose="05000000000000000000" pitchFamily="2" charset="2"/>
              <a:buNone/>
            </a:pPr>
            <a:r>
              <a:rPr lang="ru-RU" sz="2000" cap="none" dirty="0">
                <a:latin typeface="Georgia" panose="02040502050405020303" pitchFamily="18" charset="0"/>
              </a:rPr>
              <a:t>Yes, we have learned to use some fragments without understanding the essence, but this has </a:t>
            </a:r>
            <a:r>
              <a:rPr lang="en-US" sz="2000" cap="none" dirty="0">
                <a:latin typeface="Georgia" panose="02040502050405020303" pitchFamily="18" charset="0"/>
              </a:rPr>
              <a:t>quickly </a:t>
            </a:r>
            <a:r>
              <a:rPr lang="ru-RU" sz="2000" cap="none" dirty="0">
                <a:latin typeface="Georgia" panose="02040502050405020303" pitchFamily="18" charset="0"/>
              </a:rPr>
              <a:t>put us on the brink of extinction, and we cannot prove our high level of knowledge. We are practically powerless and defenseless against nature because we do not know the essence of the phenomena that occur within it, and, of course, we cannot utilize these phenomena. All of this is a consequence of the false knowledge base which we acquire in adapting to adult life.</a:t>
            </a:r>
          </a:p>
          <a:p>
            <a:pPr marL="457200" lvl="1" indent="0" algn="just">
              <a:buFont typeface="Wingdings" panose="05000000000000000000" pitchFamily="2" charset="2"/>
              <a:buNone/>
            </a:pPr>
            <a:r>
              <a:rPr lang="ru-RU" sz="1600" cap="none" dirty="0">
                <a:latin typeface="Georgia" panose="02040502050405020303" pitchFamily="18" charset="0"/>
              </a:rPr>
              <a:t> </a:t>
            </a:r>
          </a:p>
        </p:txBody>
      </p:sp>
      <p:pic>
        <p:nvPicPr>
          <p:cNvPr id="3" name="Picture 2" descr="A picture containing text, shirt, person, clothing&#10;&#10;Description automatically generated">
            <a:extLst>
              <a:ext uri="{FF2B5EF4-FFF2-40B4-BE49-F238E27FC236}">
                <a16:creationId xmlns:a16="http://schemas.microsoft.com/office/drawing/2014/main" id="{B80BD38A-737E-5F79-0DCE-5701E4E94C4B}"/>
              </a:ext>
            </a:extLst>
          </p:cNvPr>
          <p:cNvPicPr>
            <a:picLocks noChangeAspect="1"/>
          </p:cNvPicPr>
          <p:nvPr/>
        </p:nvPicPr>
        <p:blipFill rotWithShape="1">
          <a:blip r:embed="rId2">
            <a:extLst>
              <a:ext uri="{28A0092B-C50C-407E-A947-70E740481C1C}">
                <a14:useLocalDpi xmlns:a14="http://schemas.microsoft.com/office/drawing/2010/main" val="0"/>
              </a:ext>
            </a:extLst>
          </a:blip>
          <a:srcRect l="11247" t="3780" r="9472" b="28924"/>
          <a:stretch/>
        </p:blipFill>
        <p:spPr>
          <a:xfrm>
            <a:off x="137786" y="588723"/>
            <a:ext cx="2437722" cy="3675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sz="half" idx="1"/>
          </p:nvPr>
        </p:nvSpPr>
        <p:spPr>
          <a:xfrm>
            <a:off x="2768252" y="795020"/>
            <a:ext cx="8285828" cy="5267960"/>
          </a:xfrm>
          <a:solidFill>
            <a:schemeClr val="bg1">
              <a:lumMod val="95000"/>
            </a:schemeClr>
          </a:solidFill>
          <a:ln>
            <a:noFill/>
          </a:ln>
          <a:effectLst>
            <a:outerShdw blurRad="76200" dir="13500000" sy="23000" kx="1200000" algn="br" rotWithShape="0">
              <a:prstClr val="black">
                <a:alpha val="20000"/>
              </a:prstClr>
            </a:outerShdw>
          </a:effectLst>
        </p:spPr>
        <p:txBody>
          <a:bodyPr>
            <a:noAutofit/>
          </a:bodyPr>
          <a:lstStyle/>
          <a:p>
            <a:pPr marL="457200" lvl="1" indent="0" algn="just">
              <a:buNone/>
            </a:pPr>
            <a:endParaRPr lang="lt-LT" sz="1600" dirty="0">
              <a:latin typeface="Georgia" panose="02040502050405020303" pitchFamily="18" charset="0"/>
            </a:endParaRPr>
          </a:p>
          <a:p>
            <a:pPr marL="457200" lvl="1" indent="0">
              <a:buNone/>
            </a:pPr>
            <a:endParaRPr lang="lt-LT" sz="1600" dirty="0">
              <a:latin typeface="Georgia" panose="02040502050405020303" pitchFamily="18" charset="0"/>
            </a:endParaRPr>
          </a:p>
          <a:p>
            <a:pPr marL="457200" lvl="1" indent="0" algn="l">
              <a:buFont typeface="Wingdings" panose="05000000000000000000" pitchFamily="2" charset="2"/>
              <a:buNone/>
            </a:pPr>
            <a:r>
              <a:rPr lang="ru-RU" sz="2000" cap="none" dirty="0">
                <a:latin typeface="Georgia" panose="02040502050405020303" pitchFamily="18" charset="0"/>
                <a:sym typeface="+mn-ea"/>
              </a:rPr>
              <a:t>Therefore, our first task is to assimilate new knowledge based on the alphabet and grammar embedded in this knowledge platform, which will become your new</a:t>
            </a:r>
            <a:r>
              <a:rPr lang="en-US" altLang="ru-RU" sz="2000" cap="none" dirty="0">
                <a:latin typeface="Georgia" panose="02040502050405020303" pitchFamily="18" charset="0"/>
                <a:sym typeface="+mn-ea"/>
              </a:rPr>
              <a:t> </a:t>
            </a:r>
            <a:r>
              <a:rPr lang="ru-RU" sz="2000" cap="none" dirty="0">
                <a:latin typeface="Georgia" panose="02040502050405020303" pitchFamily="18" charset="0"/>
                <a:sym typeface="+mn-ea"/>
              </a:rPr>
              <a:t>foundation. Without changing the foundation, no matter how hard we try, we will </a:t>
            </a:r>
            <a:r>
              <a:rPr lang="en-US" sz="2000" cap="none" dirty="0">
                <a:latin typeface="Georgia" panose="02040502050405020303" pitchFamily="18" charset="0"/>
                <a:sym typeface="+mn-ea"/>
              </a:rPr>
              <a:t>“</a:t>
            </a:r>
            <a:r>
              <a:rPr lang="ru-RU" sz="2000" cap="none" dirty="0">
                <a:latin typeface="Georgia" panose="02040502050405020303" pitchFamily="18" charset="0"/>
                <a:sym typeface="+mn-ea"/>
              </a:rPr>
              <a:t>intelligently</a:t>
            </a:r>
            <a:r>
              <a:rPr lang="en-US" sz="2000" cap="none" dirty="0">
                <a:latin typeface="Georgia" panose="02040502050405020303" pitchFamily="18" charset="0"/>
                <a:sym typeface="+mn-ea"/>
              </a:rPr>
              <a:t>”</a:t>
            </a:r>
            <a:r>
              <a:rPr lang="ru-RU" sz="2000" cap="none" dirty="0">
                <a:latin typeface="Georgia" panose="02040502050405020303" pitchFamily="18" charset="0"/>
                <a:sym typeface="+mn-ea"/>
              </a:rPr>
              <a:t> move in a different direction; we cannot understand the essence of phenomena without proper foundational knowledge, without an actual alphabet and grammar.</a:t>
            </a:r>
            <a:endParaRPr lang="ru-RU" sz="2000" cap="none" dirty="0">
              <a:latin typeface="Georgia" panose="02040502050405020303" pitchFamily="18" charset="0"/>
            </a:endParaRPr>
          </a:p>
          <a:p>
            <a:pPr marL="457200" lvl="1" indent="0" algn="ctr">
              <a:buFont typeface="Wingdings" panose="05000000000000000000" pitchFamily="2" charset="2"/>
              <a:buNone/>
            </a:pPr>
            <a:r>
              <a:rPr lang="en-US" sz="2000" b="1" cap="none" dirty="0">
                <a:solidFill>
                  <a:srgbClr val="C00000"/>
                </a:solidFill>
                <a:latin typeface="Georgia" panose="02040502050405020303" pitchFamily="18" charset="0"/>
                <a:sym typeface="+mn-ea"/>
              </a:rPr>
              <a:t>“</a:t>
            </a:r>
            <a:r>
              <a:rPr lang="ru-RU" sz="2000" b="1" cap="none" dirty="0">
                <a:solidFill>
                  <a:srgbClr val="C00000"/>
                </a:solidFill>
                <a:latin typeface="Georgia" panose="02040502050405020303" pitchFamily="18" charset="0"/>
                <a:sym typeface="+mn-ea"/>
              </a:rPr>
              <a:t>Only by changing the foundation - carefully studying and understanding the relevant books - can we acquire and understand NEW KNOWLEDGE and its practical application.</a:t>
            </a:r>
            <a:r>
              <a:rPr lang="en-US" sz="2000" b="1" cap="none" dirty="0">
                <a:solidFill>
                  <a:srgbClr val="C00000"/>
                </a:solidFill>
                <a:latin typeface="Georgia" panose="02040502050405020303" pitchFamily="18" charset="0"/>
                <a:sym typeface="+mn-ea"/>
              </a:rPr>
              <a:t>”</a:t>
            </a:r>
            <a:endParaRPr lang="ru-RU" sz="2000" b="1" cap="none" dirty="0">
              <a:solidFill>
                <a:srgbClr val="C00000"/>
              </a:solidFill>
              <a:latin typeface="Georgia" panose="02040502050405020303" pitchFamily="18" charset="0"/>
              <a:sym typeface="+mn-ea"/>
            </a:endParaRPr>
          </a:p>
          <a:p>
            <a:pPr marL="457200" lvl="1" indent="0" algn="ctr">
              <a:buFont typeface="Wingdings" panose="05000000000000000000" pitchFamily="2" charset="2"/>
              <a:buNone/>
            </a:pPr>
            <a:endParaRPr lang="en-US" sz="2000" cap="none" dirty="0">
              <a:solidFill>
                <a:schemeClr val="tx1"/>
              </a:solidFill>
              <a:latin typeface="Georgia" panose="02040502050405020303" pitchFamily="18" charset="0"/>
            </a:endParaRPr>
          </a:p>
          <a:p>
            <a:pPr marL="457200" lvl="1" indent="0" algn="l">
              <a:buFont typeface="Wingdings" panose="05000000000000000000" pitchFamily="2" charset="2"/>
              <a:buNone/>
            </a:pPr>
            <a:r>
              <a:rPr lang="en-US" sz="2000" cap="none" dirty="0">
                <a:solidFill>
                  <a:schemeClr val="tx1"/>
                </a:solidFill>
                <a:latin typeface="Georgia" panose="02040502050405020303" pitchFamily="18" charset="0"/>
              </a:rPr>
              <a:t>                                                                                        </a:t>
            </a:r>
            <a:r>
              <a:rPr lang="en-US" sz="2000" i="1" cap="none" dirty="0">
                <a:solidFill>
                  <a:schemeClr val="tx1"/>
                </a:solidFill>
                <a:latin typeface="Georgia" panose="02040502050405020303" pitchFamily="18" charset="0"/>
              </a:rPr>
              <a:t>F</a:t>
            </a:r>
            <a:r>
              <a:rPr lang="en-US" sz="2000" i="1" cap="none" dirty="0">
                <a:latin typeface="Georgia" panose="02040502050405020303" pitchFamily="18" charset="0"/>
              </a:rPr>
              <a:t>eodor</a:t>
            </a:r>
            <a:r>
              <a:rPr lang="en-US" sz="2000" i="1" cap="none" dirty="0">
                <a:solidFill>
                  <a:schemeClr val="tx1"/>
                </a:solidFill>
                <a:latin typeface="Georgia" panose="02040502050405020303" pitchFamily="18" charset="0"/>
              </a:rPr>
              <a:t> Shkrudnev</a:t>
            </a:r>
          </a:p>
        </p:txBody>
      </p:sp>
      <p:pic>
        <p:nvPicPr>
          <p:cNvPr id="5" name="Picture 4" descr="A picture containing text, shirt, person, clothing&#10;&#10;Description automatically generated">
            <a:extLst>
              <a:ext uri="{FF2B5EF4-FFF2-40B4-BE49-F238E27FC236}">
                <a16:creationId xmlns:a16="http://schemas.microsoft.com/office/drawing/2014/main" id="{486825FF-113C-5B07-328C-07C28E770414}"/>
              </a:ext>
            </a:extLst>
          </p:cNvPr>
          <p:cNvPicPr>
            <a:picLocks noChangeAspect="1"/>
          </p:cNvPicPr>
          <p:nvPr/>
        </p:nvPicPr>
        <p:blipFill rotWithShape="1">
          <a:blip r:embed="rId2">
            <a:extLst>
              <a:ext uri="{28A0092B-C50C-407E-A947-70E740481C1C}">
                <a14:useLocalDpi xmlns:a14="http://schemas.microsoft.com/office/drawing/2010/main" val="0"/>
              </a:ext>
            </a:extLst>
          </a:blip>
          <a:srcRect l="11247" t="3780" r="9472" b="28924"/>
          <a:stretch/>
        </p:blipFill>
        <p:spPr>
          <a:xfrm>
            <a:off x="194153" y="851770"/>
            <a:ext cx="2437722" cy="3675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25604" y="90530"/>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121453" y="104632"/>
            <a:ext cx="4124869"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9302622" y="2420976"/>
            <a:ext cx="2610371" cy="830997"/>
          </a:xfrm>
          <a:prstGeom prst="rect">
            <a:avLst/>
          </a:prstGeom>
          <a:noFill/>
        </p:spPr>
        <p:txBody>
          <a:bodyPr wrap="square" rtlCol="0">
            <a:spAutoFit/>
          </a:bodyPr>
          <a:lstStyle/>
          <a:p>
            <a:pPr algn="r"/>
            <a:r>
              <a:rPr lang="en-US" sz="1600" i="1" dirty="0">
                <a:solidFill>
                  <a:srgbClr val="0000FF"/>
                </a:solidFill>
                <a:effectLst/>
                <a:latin typeface="Georgia" panose="02040502050405020303" pitchFamily="18" charset="0"/>
              </a:rPr>
              <a:t>Generated by a </a:t>
            </a:r>
          </a:p>
          <a:p>
            <a:pPr algn="r"/>
            <a:r>
              <a:rPr lang="en-US" sz="1600" i="1" dirty="0">
                <a:solidFill>
                  <a:srgbClr val="0000FF"/>
                </a:solidFill>
                <a:effectLst/>
                <a:latin typeface="Georgia" panose="02040502050405020303" pitchFamily="18" charset="0"/>
              </a:rPr>
              <a:t>randomly formed </a:t>
            </a:r>
          </a:p>
          <a:p>
            <a:pPr algn="r"/>
            <a:r>
              <a:rPr lang="en-US" sz="1600" i="1" dirty="0">
                <a:solidFill>
                  <a:srgbClr val="0000FF"/>
                </a:solidFill>
                <a:effectLst/>
                <a:latin typeface="Georgia" panose="02040502050405020303" pitchFamily="18" charset="0"/>
              </a:rPr>
              <a:t>gas mixture</a:t>
            </a:r>
            <a:endParaRPr lang="lt-LT" sz="1600" i="1" dirty="0">
              <a:solidFill>
                <a:srgbClr val="0000FF"/>
              </a:solidFill>
              <a:effectLst/>
              <a:latin typeface="Georgia" panose="02040502050405020303" pitchFamily="18" charset="0"/>
            </a:endParaRPr>
          </a:p>
        </p:txBody>
      </p:sp>
      <p:sp>
        <p:nvSpPr>
          <p:cNvPr id="35" name="TextBox 34"/>
          <p:cNvSpPr txBox="1"/>
          <p:nvPr/>
        </p:nvSpPr>
        <p:spPr>
          <a:xfrm>
            <a:off x="24607" y="2594247"/>
            <a:ext cx="2558877" cy="584775"/>
          </a:xfrm>
          <a:prstGeom prst="rect">
            <a:avLst/>
          </a:prstGeom>
          <a:noFill/>
        </p:spPr>
        <p:txBody>
          <a:bodyPr wrap="square" rtlCol="0">
            <a:spAutoFit/>
          </a:bodyPr>
          <a:lstStyle/>
          <a:p>
            <a:r>
              <a:rPr lang="en-US" sz="1600" dirty="0">
                <a:solidFill>
                  <a:srgbClr val="0000FF"/>
                </a:solidFill>
                <a:effectLst/>
                <a:latin typeface="Georgia" panose="02040502050405020303" pitchFamily="18" charset="0"/>
              </a:rPr>
              <a:t>Strictly organized grid series structure</a:t>
            </a:r>
            <a:endParaRPr lang="lt-LT" dirty="0">
              <a:solidFill>
                <a:srgbClr val="0000FF"/>
              </a:solidFill>
              <a:effectLst/>
              <a:latin typeface="Georgia" panose="02040502050405020303" pitchFamily="18" charset="0"/>
            </a:endParaRPr>
          </a:p>
        </p:txBody>
      </p:sp>
      <p:sp>
        <p:nvSpPr>
          <p:cNvPr id="36" name="Pavadinimas 1"/>
          <p:cNvSpPr txBox="1"/>
          <p:nvPr/>
        </p:nvSpPr>
        <p:spPr>
          <a:xfrm>
            <a:off x="9350472" y="107488"/>
            <a:ext cx="2737711"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8" y="449854"/>
            <a:ext cx="1740793" cy="338554"/>
          </a:xfrm>
          <a:prstGeom prst="rect">
            <a:avLst/>
          </a:prstGeom>
          <a:solidFill>
            <a:schemeClr val="bg1">
              <a:lumMod val="95000"/>
            </a:schemeClr>
          </a:solidFill>
          <a:ln>
            <a:solidFill>
              <a:schemeClr val="tx1"/>
            </a:solidFill>
          </a:ln>
        </p:spPr>
        <p:txBody>
          <a:bodyPr wrap="square" rtlCol="0">
            <a:spAutoFit/>
          </a:bodyPr>
          <a:lstStyle/>
          <a:p>
            <a:pPr algn="ctr"/>
            <a:r>
              <a:rPr lang="lt-LT" sz="1600" b="1" dirty="0">
                <a:effectLst/>
                <a:latin typeface="Georgia" panose="02040502050405020303" pitchFamily="18" charset="0"/>
              </a:rPr>
              <a:t> </a:t>
            </a:r>
            <a:r>
              <a:rPr lang="en-US" sz="1600" b="1" dirty="0">
                <a:effectLst/>
                <a:latin typeface="Georgia" panose="02040502050405020303" pitchFamily="18" charset="0"/>
              </a:rPr>
              <a:t> Atmosphere</a:t>
            </a:r>
            <a:endParaRPr lang="lt-LT" sz="1600" dirty="0">
              <a:effectLst/>
              <a:latin typeface="Georgia" panose="02040502050405020303" pitchFamily="18" charset="0"/>
            </a:endParaRPr>
          </a:p>
        </p:txBody>
      </p:sp>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378" y="809178"/>
            <a:ext cx="6150320" cy="6055698"/>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dyklė: dešinėn 12"/>
          <p:cNvSpPr/>
          <p:nvPr/>
        </p:nvSpPr>
        <p:spPr>
          <a:xfrm rot="10800000">
            <a:off x="9086660" y="1770731"/>
            <a:ext cx="2888790" cy="2013253"/>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Rodyklė: dešinėn 49"/>
          <p:cNvSpPr/>
          <p:nvPr/>
        </p:nvSpPr>
        <p:spPr>
          <a:xfrm>
            <a:off x="8037" y="2045041"/>
            <a:ext cx="2655295" cy="1718865"/>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Pavadinimas 1"/>
          <p:cNvSpPr txBox="1"/>
          <p:nvPr/>
        </p:nvSpPr>
        <p:spPr>
          <a:xfrm>
            <a:off x="60463" y="6079630"/>
            <a:ext cx="2960375"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151542"/>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a:off x="4246322" y="259807"/>
            <a:ext cx="979282" cy="29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p:nvPr/>
        </p:nvCxnSpPr>
        <p:spPr>
          <a:xfrm>
            <a:off x="6917164" y="289298"/>
            <a:ext cx="1854597" cy="14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40B402-5543-B58D-F30C-AAEDBE5842B1}"/>
              </a:ext>
            </a:extLst>
          </p:cNvPr>
          <p:cNvSpPr txBox="1"/>
          <p:nvPr/>
        </p:nvSpPr>
        <p:spPr>
          <a:xfrm>
            <a:off x="2663332" y="1721881"/>
            <a:ext cx="2558877" cy="2308324"/>
          </a:xfrm>
          <a:prstGeom prst="rect">
            <a:avLst/>
          </a:prstGeom>
          <a:solidFill>
            <a:schemeClr val="accent1">
              <a:lumMod val="40000"/>
              <a:lumOff val="60000"/>
            </a:schemeClr>
          </a:solidFill>
        </p:spPr>
        <p:txBody>
          <a:bodyPr wrap="square" rtlCol="0">
            <a:spAutoFit/>
          </a:bodyPr>
          <a:lstStyle/>
          <a:p>
            <a:r>
              <a:rPr lang="en-US" sz="1600" dirty="0"/>
              <a:t>Restricted Information</a:t>
            </a:r>
          </a:p>
          <a:p>
            <a:r>
              <a:rPr lang="en-US" sz="1600" dirty="0"/>
              <a:t>Atmospheric protection layer </a:t>
            </a:r>
          </a:p>
          <a:p>
            <a:r>
              <a:rPr lang="en-US" sz="1600" dirty="0"/>
              <a:t>Materialization layer  </a:t>
            </a:r>
          </a:p>
          <a:p>
            <a:r>
              <a:rPr lang="en-US" sz="1600" dirty="0"/>
              <a:t>Insect humanoids storage layer </a:t>
            </a:r>
          </a:p>
          <a:p>
            <a:r>
              <a:rPr lang="en-US" sz="1600" dirty="0"/>
              <a:t>Base layer</a:t>
            </a:r>
          </a:p>
          <a:p>
            <a:r>
              <a:rPr lang="en-US" sz="1600" dirty="0"/>
              <a:t>Flood Hydrophanous layer</a:t>
            </a:r>
          </a:p>
          <a:p>
            <a:r>
              <a:rPr lang="en-US" sz="1600" dirty="0"/>
              <a:t>Atmospheric brain</a:t>
            </a:r>
          </a:p>
          <a:p>
            <a:endParaRPr lang="en-US" sz="1600" dirty="0"/>
          </a:p>
        </p:txBody>
      </p:sp>
      <p:sp>
        <p:nvSpPr>
          <p:cNvPr id="2" name="TextBox 1">
            <a:extLst>
              <a:ext uri="{FF2B5EF4-FFF2-40B4-BE49-F238E27FC236}">
                <a16:creationId xmlns:a16="http://schemas.microsoft.com/office/drawing/2014/main" id="{FA6D846A-80AB-9A20-E483-F600F976C9CA}"/>
              </a:ext>
            </a:extLst>
          </p:cNvPr>
          <p:cNvSpPr txBox="1"/>
          <p:nvPr/>
        </p:nvSpPr>
        <p:spPr>
          <a:xfrm rot="17456393">
            <a:off x="6281123" y="1805619"/>
            <a:ext cx="2471776" cy="1354217"/>
          </a:xfrm>
          <a:prstGeom prst="rect">
            <a:avLst/>
          </a:prstGeom>
          <a:solidFill>
            <a:schemeClr val="accent2"/>
          </a:solidFill>
        </p:spPr>
        <p:txBody>
          <a:bodyPr wrap="square" rtlCol="0">
            <a:spAutoFit/>
          </a:bodyPr>
          <a:lstStyle/>
          <a:p>
            <a:r>
              <a:rPr lang="en-US" sz="1600" dirty="0"/>
              <a:t>Exosphere (690-</a:t>
            </a:r>
            <a:r>
              <a:rPr lang="en-US" sz="1600" dirty="0" err="1"/>
              <a:t>10000km</a:t>
            </a:r>
            <a:r>
              <a:rPr lang="en-US" sz="1600" dirty="0"/>
              <a:t>)</a:t>
            </a:r>
          </a:p>
          <a:p>
            <a:r>
              <a:rPr lang="en-US" sz="1600" dirty="0"/>
              <a:t>Thermosphere (85-</a:t>
            </a:r>
            <a:r>
              <a:rPr lang="en-US" sz="1600" dirty="0" err="1"/>
              <a:t>690km</a:t>
            </a:r>
            <a:r>
              <a:rPr lang="en-US" sz="1600" dirty="0"/>
              <a:t>)</a:t>
            </a:r>
          </a:p>
          <a:p>
            <a:r>
              <a:rPr lang="en-US" sz="1600" dirty="0"/>
              <a:t>Mesosphere (50-</a:t>
            </a:r>
            <a:r>
              <a:rPr lang="en-US" sz="1600" dirty="0" err="1"/>
              <a:t>85km</a:t>
            </a:r>
            <a:r>
              <a:rPr lang="en-US" sz="1600" dirty="0"/>
              <a:t>)</a:t>
            </a:r>
          </a:p>
          <a:p>
            <a:r>
              <a:rPr lang="en-US" sz="1600" dirty="0"/>
              <a:t>Stratosphere (20-</a:t>
            </a:r>
            <a:r>
              <a:rPr lang="en-US" sz="1600" dirty="0" err="1"/>
              <a:t>50km</a:t>
            </a:r>
            <a:r>
              <a:rPr lang="en-US" sz="1600" dirty="0"/>
              <a:t>)</a:t>
            </a:r>
          </a:p>
          <a:p>
            <a:r>
              <a:rPr lang="en-US" sz="1600" dirty="0"/>
              <a:t>Troposphere </a:t>
            </a:r>
            <a:r>
              <a:rPr lang="en-US" dirty="0"/>
              <a:t>(</a:t>
            </a:r>
            <a:r>
              <a:rPr lang="en-US" sz="1600" dirty="0"/>
              <a:t>0-</a:t>
            </a:r>
            <a:r>
              <a:rPr lang="en-US" sz="1600" dirty="0" err="1"/>
              <a:t>20km</a:t>
            </a:r>
            <a:r>
              <a:rPr lang="en-US" sz="1600" dirty="0"/>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73256" y="1512674"/>
            <a:ext cx="5219481" cy="4143181"/>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p:cNvSpPr txBox="1"/>
          <p:nvPr/>
        </p:nvSpPr>
        <p:spPr>
          <a:xfrm>
            <a:off x="131373" y="2382932"/>
            <a:ext cx="2261314" cy="1323439"/>
          </a:xfrm>
          <a:prstGeom prst="rect">
            <a:avLst/>
          </a:prstGeom>
          <a:noFill/>
        </p:spPr>
        <p:txBody>
          <a:bodyPr wrap="square" rtlCol="0">
            <a:spAutoFit/>
          </a:bodyPr>
          <a:lstStyle/>
          <a:p>
            <a:r>
              <a:rPr lang="en-US" sz="1600" dirty="0">
                <a:solidFill>
                  <a:srgbClr val="0000FF"/>
                </a:solidFill>
                <a:effectLst/>
                <a:latin typeface="Georgia" panose="02040502050405020303" pitchFamily="18" charset="0"/>
              </a:rPr>
              <a:t>Exists due to the Control System (CS) located inside the planet at a certain depth</a:t>
            </a:r>
            <a:endParaRPr lang="pt-BR" sz="1600" dirty="0">
              <a:solidFill>
                <a:srgbClr val="0000FF"/>
              </a:solidFill>
              <a:effectLst/>
              <a:latin typeface="Georgia" panose="02040502050405020303" pitchFamily="18" charset="0"/>
            </a:endParaRPr>
          </a:p>
        </p:txBody>
      </p:sp>
      <p:sp>
        <p:nvSpPr>
          <p:cNvPr id="11" name="TextBox 10"/>
          <p:cNvSpPr txBox="1"/>
          <p:nvPr/>
        </p:nvSpPr>
        <p:spPr>
          <a:xfrm>
            <a:off x="5225604" y="90530"/>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0" y="104632"/>
            <a:ext cx="3904793"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9963754" y="3200298"/>
            <a:ext cx="2020730" cy="369332"/>
          </a:xfrm>
          <a:prstGeom prst="rect">
            <a:avLst/>
          </a:prstGeom>
          <a:noFill/>
        </p:spPr>
        <p:txBody>
          <a:bodyPr wrap="square" rtlCol="0">
            <a:spAutoFit/>
          </a:bodyPr>
          <a:lstStyle/>
          <a:p>
            <a:pPr algn="r"/>
            <a:r>
              <a:rPr lang="lt-LT" i="1" dirty="0">
                <a:solidFill>
                  <a:srgbClr val="0000FF"/>
                </a:solidFill>
                <a:effectLst/>
                <a:latin typeface="Georgia" panose="02040502050405020303" pitchFamily="18" charset="0"/>
              </a:rPr>
              <a:t> </a:t>
            </a:r>
            <a:r>
              <a:rPr lang="lt-LT" sz="1800" i="1" dirty="0">
                <a:solidFill>
                  <a:srgbClr val="0000FF"/>
                </a:solidFill>
                <a:effectLst/>
                <a:latin typeface="Georgia" panose="02040502050405020303" pitchFamily="18" charset="0"/>
              </a:rPr>
              <a:t> </a:t>
            </a:r>
            <a:r>
              <a:rPr lang="en-US" sz="1600" dirty="0">
                <a:solidFill>
                  <a:srgbClr val="0000FF"/>
                </a:solidFill>
                <a:effectLst/>
                <a:latin typeface="Georgia" panose="02040502050405020303" pitchFamily="18" charset="0"/>
              </a:rPr>
              <a:t>Formed out of dust</a:t>
            </a:r>
            <a:endParaRPr lang="lt-LT" sz="1600" dirty="0">
              <a:solidFill>
                <a:srgbClr val="0000FF"/>
              </a:solidFill>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449854"/>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latin typeface="Georgia" panose="02040502050405020303" pitchFamily="18" charset="0"/>
              </a:rPr>
              <a:t>Earth</a:t>
            </a:r>
            <a:endParaRPr lang="lt-LT" sz="1600" dirty="0">
              <a:effectLst/>
              <a:latin typeface="Georgia" panose="02040502050405020303" pitchFamily="18" charset="0"/>
            </a:endParaRPr>
          </a:p>
        </p:txBody>
      </p:sp>
      <p:sp>
        <p:nvSpPr>
          <p:cNvPr id="13" name="Rodyklė: dešinėn 12"/>
          <p:cNvSpPr/>
          <p:nvPr/>
        </p:nvSpPr>
        <p:spPr>
          <a:xfrm rot="10800000">
            <a:off x="9889298" y="2432802"/>
            <a:ext cx="2120977" cy="1794732"/>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Rodyklė: dešinėn 49"/>
          <p:cNvSpPr/>
          <p:nvPr/>
        </p:nvSpPr>
        <p:spPr>
          <a:xfrm>
            <a:off x="157165" y="1526358"/>
            <a:ext cx="2203992" cy="3036589"/>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Pavadinimas 1"/>
          <p:cNvSpPr txBox="1"/>
          <p:nvPr/>
        </p:nvSpPr>
        <p:spPr>
          <a:xfrm>
            <a:off x="60463" y="6079630"/>
            <a:ext cx="3121147"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a:off x="3977013" y="259807"/>
            <a:ext cx="1248591" cy="29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p:nvPr/>
        </p:nvCxnSpPr>
        <p:spPr>
          <a:xfrm>
            <a:off x="6917164" y="289298"/>
            <a:ext cx="1854597" cy="14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aveikslėlis 4"/>
          <p:cNvPicPr>
            <a:picLocks noChangeAspect="1"/>
          </p:cNvPicPr>
          <p:nvPr/>
        </p:nvPicPr>
        <p:blipFill>
          <a:blip r:embed="rId3">
            <a:extLst>
              <a:ext uri="{BEBA8EAE-BF5A-486C-A8C5-ECC9F3942E4B}">
                <a14:imgProps xmlns:a14="http://schemas.microsoft.com/office/drawing/2010/main">
                  <a14:imgLayer r:embed="rId4">
                    <a14:imgEffect>
                      <a14:brightnessContrast bright="67000" contrast="68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rot="18423042">
            <a:off x="6703328" y="2398076"/>
            <a:ext cx="3875466" cy="2061847"/>
          </a:xfrm>
          <a:prstGeom prst="ellipse">
            <a:avLst/>
          </a:prstGeom>
          <a:ln>
            <a:noFill/>
          </a:ln>
          <a:effectLst>
            <a:softEdge rad="112500"/>
          </a:effectLst>
        </p:spPr>
      </p:pic>
      <p:sp>
        <p:nvSpPr>
          <p:cNvPr id="6" name="TextBox 5">
            <a:extLst>
              <a:ext uri="{FF2B5EF4-FFF2-40B4-BE49-F238E27FC236}">
                <a16:creationId xmlns:a16="http://schemas.microsoft.com/office/drawing/2014/main" id="{2AA3E198-FE9E-C304-B6EC-D73C5412EC98}"/>
              </a:ext>
            </a:extLst>
          </p:cNvPr>
          <p:cNvSpPr txBox="1"/>
          <p:nvPr/>
        </p:nvSpPr>
        <p:spPr>
          <a:xfrm>
            <a:off x="1791223" y="1859712"/>
            <a:ext cx="939452" cy="523220"/>
          </a:xfrm>
          <a:prstGeom prst="rect">
            <a:avLst/>
          </a:prstGeom>
          <a:solidFill>
            <a:schemeClr val="bg1"/>
          </a:solidFill>
          <a:ln>
            <a:solidFill>
              <a:schemeClr val="bg1">
                <a:lumMod val="85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400" dirty="0">
                <a:solidFill>
                  <a:srgbClr val="FF0000"/>
                </a:solidFill>
              </a:rPr>
              <a:t>The </a:t>
            </a:r>
            <a:r>
              <a:rPr lang="en-US" sz="1400" b="1" dirty="0">
                <a:solidFill>
                  <a:srgbClr val="FF0000"/>
                </a:solidFill>
              </a:rPr>
              <a:t>frequency</a:t>
            </a:r>
          </a:p>
        </p:txBody>
      </p:sp>
      <p:sp>
        <p:nvSpPr>
          <p:cNvPr id="7" name="TextBox 6">
            <a:extLst>
              <a:ext uri="{FF2B5EF4-FFF2-40B4-BE49-F238E27FC236}">
                <a16:creationId xmlns:a16="http://schemas.microsoft.com/office/drawing/2014/main" id="{33C1B4B1-F5AA-1E97-F7F3-6E857CC4A41D}"/>
              </a:ext>
            </a:extLst>
          </p:cNvPr>
          <p:cNvSpPr txBox="1"/>
          <p:nvPr/>
        </p:nvSpPr>
        <p:spPr>
          <a:xfrm>
            <a:off x="6501008" y="2382932"/>
            <a:ext cx="1074562" cy="307777"/>
          </a:xfrm>
          <a:prstGeom prst="rect">
            <a:avLst/>
          </a:prstGeom>
          <a:solidFill>
            <a:schemeClr val="bg1"/>
          </a:solidFill>
          <a:ln>
            <a:solidFill>
              <a:schemeClr val="bg1">
                <a:lumMod val="85000"/>
              </a:schemeClr>
            </a:solidFill>
          </a:ln>
        </p:spPr>
        <p:txBody>
          <a:bodyPr wrap="square" rtlCol="0">
            <a:spAutoFit/>
          </a:bodyPr>
          <a:lstStyle/>
          <a:p>
            <a:r>
              <a:rPr lang="en-US" sz="1400" dirty="0"/>
              <a:t>Earth’s CS</a:t>
            </a:r>
          </a:p>
        </p:txBody>
      </p:sp>
      <p:sp>
        <p:nvSpPr>
          <p:cNvPr id="8" name="TextBox 7">
            <a:extLst>
              <a:ext uri="{FF2B5EF4-FFF2-40B4-BE49-F238E27FC236}">
                <a16:creationId xmlns:a16="http://schemas.microsoft.com/office/drawing/2014/main" id="{AC56281C-08E4-0F97-7A3F-501DCED23B66}"/>
              </a:ext>
            </a:extLst>
          </p:cNvPr>
          <p:cNvSpPr txBox="1"/>
          <p:nvPr/>
        </p:nvSpPr>
        <p:spPr>
          <a:xfrm>
            <a:off x="6078973" y="2690709"/>
            <a:ext cx="1288619" cy="307777"/>
          </a:xfrm>
          <a:prstGeom prst="rect">
            <a:avLst/>
          </a:prstGeom>
          <a:solidFill>
            <a:schemeClr val="bg1"/>
          </a:solidFill>
          <a:ln>
            <a:solidFill>
              <a:schemeClr val="bg1">
                <a:lumMod val="85000"/>
              </a:schemeClr>
            </a:solidFill>
          </a:ln>
        </p:spPr>
        <p:txBody>
          <a:bodyPr wrap="square" rtlCol="0">
            <a:spAutoFit/>
          </a:bodyPr>
          <a:lstStyle/>
          <a:p>
            <a:r>
              <a:rPr lang="en-US" sz="1400" dirty="0"/>
              <a:t>Primary Matter</a:t>
            </a:r>
          </a:p>
        </p:txBody>
      </p:sp>
      <p:sp>
        <p:nvSpPr>
          <p:cNvPr id="9" name="TextBox 8">
            <a:extLst>
              <a:ext uri="{FF2B5EF4-FFF2-40B4-BE49-F238E27FC236}">
                <a16:creationId xmlns:a16="http://schemas.microsoft.com/office/drawing/2014/main" id="{8DE472F9-FC81-F03A-5EA3-E9240E175BEF}"/>
              </a:ext>
            </a:extLst>
          </p:cNvPr>
          <p:cNvSpPr txBox="1"/>
          <p:nvPr/>
        </p:nvSpPr>
        <p:spPr>
          <a:xfrm>
            <a:off x="5905909" y="3176278"/>
            <a:ext cx="2120976" cy="307777"/>
          </a:xfrm>
          <a:prstGeom prst="rect">
            <a:avLst/>
          </a:prstGeom>
          <a:solidFill>
            <a:schemeClr val="bg1"/>
          </a:solidFill>
          <a:ln>
            <a:solidFill>
              <a:schemeClr val="bg1">
                <a:lumMod val="85000"/>
              </a:schemeClr>
            </a:solidFill>
          </a:ln>
        </p:spPr>
        <p:txBody>
          <a:bodyPr wrap="square" rtlCol="0">
            <a:spAutoFit/>
          </a:bodyPr>
          <a:lstStyle/>
          <a:p>
            <a:r>
              <a:rPr lang="en-US" sz="1400" b="1" dirty="0">
                <a:solidFill>
                  <a:srgbClr val="FF0000"/>
                </a:solidFill>
              </a:rPr>
              <a:t>Highly Organized Plasma</a:t>
            </a:r>
          </a:p>
        </p:txBody>
      </p:sp>
      <p:sp>
        <p:nvSpPr>
          <p:cNvPr id="10" name="TextBox 9">
            <a:extLst>
              <a:ext uri="{FF2B5EF4-FFF2-40B4-BE49-F238E27FC236}">
                <a16:creationId xmlns:a16="http://schemas.microsoft.com/office/drawing/2014/main" id="{FE76C075-9FAA-87F2-3D35-C12D1D196458}"/>
              </a:ext>
            </a:extLst>
          </p:cNvPr>
          <p:cNvSpPr txBox="1"/>
          <p:nvPr/>
        </p:nvSpPr>
        <p:spPr>
          <a:xfrm>
            <a:off x="6494262" y="3541314"/>
            <a:ext cx="1074562" cy="307777"/>
          </a:xfrm>
          <a:prstGeom prst="rect">
            <a:avLst/>
          </a:prstGeom>
          <a:solidFill>
            <a:schemeClr val="bg1"/>
          </a:solidFill>
          <a:ln>
            <a:solidFill>
              <a:schemeClr val="bg1">
                <a:lumMod val="85000"/>
              </a:schemeClr>
            </a:solidFill>
          </a:ln>
        </p:spPr>
        <p:txBody>
          <a:bodyPr wrap="square" rtlCol="0">
            <a:spAutoFit/>
          </a:bodyPr>
          <a:lstStyle/>
          <a:p>
            <a:r>
              <a:rPr lang="en-US" sz="1400" dirty="0"/>
              <a:t>Atmosphere</a:t>
            </a:r>
          </a:p>
        </p:txBody>
      </p:sp>
      <p:sp>
        <p:nvSpPr>
          <p:cNvPr id="12" name="TextBox 11">
            <a:extLst>
              <a:ext uri="{FF2B5EF4-FFF2-40B4-BE49-F238E27FC236}">
                <a16:creationId xmlns:a16="http://schemas.microsoft.com/office/drawing/2014/main" id="{7210DF9B-8EDD-E0AD-CB42-4D60E0163119}"/>
              </a:ext>
            </a:extLst>
          </p:cNvPr>
          <p:cNvSpPr txBox="1"/>
          <p:nvPr/>
        </p:nvSpPr>
        <p:spPr>
          <a:xfrm>
            <a:off x="6494262" y="3815735"/>
            <a:ext cx="1074562" cy="307777"/>
          </a:xfrm>
          <a:prstGeom prst="rect">
            <a:avLst/>
          </a:prstGeom>
          <a:solidFill>
            <a:schemeClr val="bg1"/>
          </a:solidFill>
          <a:ln>
            <a:solidFill>
              <a:schemeClr val="bg1">
                <a:lumMod val="85000"/>
              </a:schemeClr>
            </a:solidFill>
          </a:ln>
        </p:spPr>
        <p:txBody>
          <a:bodyPr wrap="square" rtlCol="0">
            <a:spAutoFit/>
          </a:bodyPr>
          <a:lstStyle/>
          <a:p>
            <a:r>
              <a:rPr lang="en-US" sz="1400" dirty="0"/>
              <a:t>Biosphere</a:t>
            </a:r>
          </a:p>
        </p:txBody>
      </p:sp>
      <p:sp>
        <p:nvSpPr>
          <p:cNvPr id="15" name="TextBox 14">
            <a:extLst>
              <a:ext uri="{FF2B5EF4-FFF2-40B4-BE49-F238E27FC236}">
                <a16:creationId xmlns:a16="http://schemas.microsoft.com/office/drawing/2014/main" id="{AD441267-3FF4-2E97-9749-5BD87B2E7584}"/>
              </a:ext>
            </a:extLst>
          </p:cNvPr>
          <p:cNvSpPr txBox="1"/>
          <p:nvPr/>
        </p:nvSpPr>
        <p:spPr>
          <a:xfrm>
            <a:off x="6494262" y="4090747"/>
            <a:ext cx="1074562" cy="307777"/>
          </a:xfrm>
          <a:prstGeom prst="rect">
            <a:avLst/>
          </a:prstGeom>
          <a:solidFill>
            <a:schemeClr val="bg1"/>
          </a:solidFill>
          <a:ln>
            <a:solidFill>
              <a:schemeClr val="bg1">
                <a:lumMod val="85000"/>
              </a:schemeClr>
            </a:solidFill>
          </a:ln>
        </p:spPr>
        <p:txBody>
          <a:bodyPr wrap="square" rtlCol="0">
            <a:spAutoFit/>
          </a:bodyPr>
          <a:lstStyle/>
          <a:p>
            <a:r>
              <a:rPr lang="en-US" sz="1400" dirty="0"/>
              <a:t>Society</a:t>
            </a:r>
          </a:p>
        </p:txBody>
      </p:sp>
      <p:sp>
        <p:nvSpPr>
          <p:cNvPr id="16" name="TextBox 15">
            <a:extLst>
              <a:ext uri="{FF2B5EF4-FFF2-40B4-BE49-F238E27FC236}">
                <a16:creationId xmlns:a16="http://schemas.microsoft.com/office/drawing/2014/main" id="{D824B5DE-0F4C-FCB1-D14A-A5BB0CD587D4}"/>
              </a:ext>
            </a:extLst>
          </p:cNvPr>
          <p:cNvSpPr txBox="1"/>
          <p:nvPr/>
        </p:nvSpPr>
        <p:spPr>
          <a:xfrm>
            <a:off x="6473187" y="4413049"/>
            <a:ext cx="1167690" cy="307777"/>
          </a:xfrm>
          <a:prstGeom prst="rect">
            <a:avLst/>
          </a:prstGeom>
          <a:solidFill>
            <a:schemeClr val="bg1"/>
          </a:solidFill>
          <a:ln>
            <a:solidFill>
              <a:schemeClr val="bg1">
                <a:lumMod val="85000"/>
              </a:schemeClr>
            </a:solidFill>
          </a:ln>
        </p:spPr>
        <p:txBody>
          <a:bodyPr wrap="square" rtlCol="0">
            <a:spAutoFit/>
          </a:bodyPr>
          <a:lstStyle/>
          <a:p>
            <a:r>
              <a:rPr lang="en-US" sz="1400" dirty="0"/>
              <a:t>Technosphere</a:t>
            </a:r>
          </a:p>
        </p:txBody>
      </p:sp>
      <p:sp>
        <p:nvSpPr>
          <p:cNvPr id="17" name="TextBox 16">
            <a:extLst>
              <a:ext uri="{FF2B5EF4-FFF2-40B4-BE49-F238E27FC236}">
                <a16:creationId xmlns:a16="http://schemas.microsoft.com/office/drawing/2014/main" id="{F91C1E56-AE90-EB66-5192-86C9918F3D45}"/>
              </a:ext>
            </a:extLst>
          </p:cNvPr>
          <p:cNvSpPr txBox="1"/>
          <p:nvPr/>
        </p:nvSpPr>
        <p:spPr>
          <a:xfrm>
            <a:off x="6501008" y="4762380"/>
            <a:ext cx="1074562" cy="307777"/>
          </a:xfrm>
          <a:prstGeom prst="rect">
            <a:avLst/>
          </a:prstGeom>
          <a:solidFill>
            <a:schemeClr val="bg1"/>
          </a:solidFill>
          <a:ln>
            <a:solidFill>
              <a:schemeClr val="bg1">
                <a:lumMod val="85000"/>
              </a:schemeClr>
            </a:solidFill>
          </a:ln>
        </p:spPr>
        <p:txBody>
          <a:bodyPr wrap="square" rtlCol="0">
            <a:spAutoFit/>
          </a:bodyPr>
          <a:lstStyle/>
          <a:p>
            <a:r>
              <a:rPr lang="en-US" sz="1400" dirty="0"/>
              <a:t>Earth</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flipH="1" flipV="1">
            <a:off x="2497810" y="1170561"/>
            <a:ext cx="7464585" cy="4975772"/>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p:cNvSpPr txBox="1"/>
          <p:nvPr/>
        </p:nvSpPr>
        <p:spPr>
          <a:xfrm>
            <a:off x="114692" y="1872313"/>
            <a:ext cx="2425589" cy="3046988"/>
          </a:xfrm>
          <a:prstGeom prst="rect">
            <a:avLst/>
          </a:prstGeom>
          <a:noFill/>
        </p:spPr>
        <p:txBody>
          <a:bodyPr wrap="square" rtlCol="0">
            <a:spAutoFit/>
          </a:bodyPr>
          <a:lstStyle/>
          <a:p>
            <a:r>
              <a:rPr lang="en-US" sz="1600" dirty="0">
                <a:effectLst/>
                <a:latin typeface="Georgia" panose="02040502050405020303" pitchFamily="18" charset="0"/>
              </a:rPr>
              <a:t>There are 3 fields as physical structures; they can be conditionally called electric, magnetic, &amp; gravitational; they differ in their frequency and charge properties (in DI structures there are 4 to 512 charge octaves, and in k-structures there are 16 to 128 octaves)</a:t>
            </a:r>
            <a:endParaRPr lang="lt-LT" sz="1600" dirty="0">
              <a:effectLst/>
              <a:latin typeface="Georgia" panose="02040502050405020303" pitchFamily="18" charset="0"/>
            </a:endParaRPr>
          </a:p>
        </p:txBody>
      </p:sp>
      <p:sp>
        <p:nvSpPr>
          <p:cNvPr id="11" name="TextBox 10"/>
          <p:cNvSpPr txBox="1"/>
          <p:nvPr/>
        </p:nvSpPr>
        <p:spPr>
          <a:xfrm>
            <a:off x="5225604" y="334969"/>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0" y="104632"/>
            <a:ext cx="3929845"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10104444" y="2912671"/>
            <a:ext cx="1913506" cy="1200329"/>
          </a:xfrm>
          <a:prstGeom prst="rect">
            <a:avLst/>
          </a:prstGeom>
          <a:noFill/>
        </p:spPr>
        <p:txBody>
          <a:bodyPr wrap="square" rtlCol="0">
            <a:spAutoFit/>
          </a:bodyPr>
          <a:lstStyle/>
          <a:p>
            <a:pPr algn="r"/>
            <a:r>
              <a:rPr lang="en-US" sz="1800" dirty="0">
                <a:effectLst/>
                <a:latin typeface="Georgia" panose="02040502050405020303" pitchFamily="18" charset="0"/>
              </a:rPr>
              <a:t>The number of designations is unlimited, from kibbutz to astral</a:t>
            </a:r>
            <a:endParaRPr lang="lt-LT"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34134" y="752765"/>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latin typeface="Georgia" panose="02040502050405020303" pitchFamily="18" charset="0"/>
              </a:rPr>
              <a:t>Fields</a:t>
            </a:r>
            <a:endParaRPr lang="lt-LT" sz="1600" dirty="0">
              <a:effectLst/>
              <a:latin typeface="Georgia" panose="02040502050405020303" pitchFamily="18" charset="0"/>
            </a:endParaRPr>
          </a:p>
        </p:txBody>
      </p:sp>
      <p:sp>
        <p:nvSpPr>
          <p:cNvPr id="13" name="Rodyklė: dešinėn 12"/>
          <p:cNvSpPr/>
          <p:nvPr/>
        </p:nvSpPr>
        <p:spPr>
          <a:xfrm rot="10800000">
            <a:off x="9205340" y="1916379"/>
            <a:ext cx="2812610" cy="3469914"/>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002065" y="289298"/>
            <a:ext cx="1223539" cy="2149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stCxn id="11" idx="3"/>
          </p:cNvCxnSpPr>
          <p:nvPr/>
        </p:nvCxnSpPr>
        <p:spPr>
          <a:xfrm flipV="1">
            <a:off x="6966397" y="303400"/>
            <a:ext cx="1805364" cy="2008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Pavadinimas 1"/>
          <p:cNvSpPr txBox="1"/>
          <p:nvPr/>
        </p:nvSpPr>
        <p:spPr>
          <a:xfrm>
            <a:off x="60464" y="6079630"/>
            <a:ext cx="3177514"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0" name="Rodyklė: dešinėn 49"/>
          <p:cNvSpPr/>
          <p:nvPr/>
        </p:nvSpPr>
        <p:spPr>
          <a:xfrm>
            <a:off x="157163" y="225425"/>
            <a:ext cx="2676572" cy="6340765"/>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rotWithShape="1">
          <a:blip r:embed="rId2">
            <a:extLst>
              <a:ext uri="{28A0092B-C50C-407E-A947-70E740481C1C}">
                <a14:useLocalDpi xmlns:a14="http://schemas.microsoft.com/office/drawing/2010/main" val="0"/>
              </a:ext>
            </a:extLst>
          </a:blip>
          <a:srcRect l="49785"/>
          <a:stretch>
            <a:fillRect/>
          </a:stretch>
        </p:blipFill>
        <p:spPr>
          <a:xfrm rot="10800000" flipH="1" flipV="1">
            <a:off x="2052801" y="1650052"/>
            <a:ext cx="4198424" cy="4360539"/>
          </a:xfrm>
          <a:prstGeom prst="ellipse">
            <a:avLst/>
          </a:prstGeom>
          <a:ln>
            <a:noFill/>
          </a:ln>
          <a:effectLst>
            <a:softEdge rad="112500"/>
          </a:effectLst>
        </p:spPr>
      </p:pic>
      <p:sp>
        <p:nvSpPr>
          <p:cNvPr id="35" name="TextBox 34"/>
          <p:cNvSpPr txBox="1"/>
          <p:nvPr/>
        </p:nvSpPr>
        <p:spPr>
          <a:xfrm>
            <a:off x="157164" y="2767280"/>
            <a:ext cx="2134174" cy="1323439"/>
          </a:xfrm>
          <a:prstGeom prst="rect">
            <a:avLst/>
          </a:prstGeom>
          <a:noFill/>
        </p:spPr>
        <p:txBody>
          <a:bodyPr wrap="square" rtlCol="0">
            <a:spAutoFit/>
          </a:bodyPr>
          <a:lstStyle/>
          <a:p>
            <a:r>
              <a:rPr lang="en-US" sz="1600" dirty="0">
                <a:effectLst/>
                <a:latin typeface="Georgia" panose="02040502050405020303" pitchFamily="18" charset="0"/>
              </a:rPr>
              <a:t>If the </a:t>
            </a:r>
            <a:r>
              <a:rPr lang="en-US" sz="1600" dirty="0">
                <a:latin typeface="Georgia" panose="02040502050405020303" pitchFamily="18" charset="0"/>
              </a:rPr>
              <a:t>charge of the </a:t>
            </a:r>
            <a:r>
              <a:rPr lang="en-US" sz="1600" dirty="0">
                <a:effectLst/>
                <a:latin typeface="Georgia" panose="02040502050405020303" pitchFamily="18" charset="0"/>
              </a:rPr>
              <a:t>octave is less than 66, a rigid proton atom (matter) structure is formed</a:t>
            </a:r>
            <a:endParaRPr lang="lt-LT" sz="1600" dirty="0">
              <a:effectLst/>
              <a:latin typeface="Georgia" panose="02040502050405020303" pitchFamily="18" charset="0"/>
            </a:endParaRPr>
          </a:p>
        </p:txBody>
      </p:sp>
      <p:sp>
        <p:nvSpPr>
          <p:cNvPr id="11" name="TextBox 10"/>
          <p:cNvSpPr txBox="1"/>
          <p:nvPr/>
        </p:nvSpPr>
        <p:spPr>
          <a:xfrm>
            <a:off x="5225604" y="334967"/>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1" y="104632"/>
            <a:ext cx="3961160"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10104444" y="2526364"/>
            <a:ext cx="1913506" cy="1754326"/>
          </a:xfrm>
          <a:prstGeom prst="rect">
            <a:avLst/>
          </a:prstGeom>
          <a:noFill/>
        </p:spPr>
        <p:txBody>
          <a:bodyPr wrap="square" rtlCol="0">
            <a:spAutoFit/>
          </a:bodyPr>
          <a:lstStyle/>
          <a:p>
            <a:pPr algn="r"/>
            <a:r>
              <a:rPr lang="en-US" sz="1800" dirty="0">
                <a:effectLst/>
                <a:latin typeface="Georgia" panose="02040502050405020303" pitchFamily="18" charset="0"/>
              </a:rPr>
              <a:t>The entire world, both on Earth and in the Cosmos, is made up of Bohr atoms</a:t>
            </a:r>
            <a:endParaRPr lang="lt-LT"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1038326"/>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effectLst/>
                <a:latin typeface="Georgia" panose="02040502050405020303" pitchFamily="18" charset="0"/>
              </a:rPr>
              <a:t>Matter</a:t>
            </a:r>
            <a:endParaRPr lang="lt-LT" sz="1600" dirty="0">
              <a:effectLst/>
              <a:latin typeface="Georgia" panose="02040502050405020303" pitchFamily="18" charset="0"/>
            </a:endParaRPr>
          </a:p>
        </p:txBody>
      </p:sp>
      <p:sp>
        <p:nvSpPr>
          <p:cNvPr id="50" name="Rodyklė: dešinėn 49"/>
          <p:cNvSpPr/>
          <p:nvPr/>
        </p:nvSpPr>
        <p:spPr>
          <a:xfrm>
            <a:off x="174050" y="1665539"/>
            <a:ext cx="2469562" cy="3657899"/>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Pavadinimas 1"/>
          <p:cNvSpPr txBox="1"/>
          <p:nvPr/>
        </p:nvSpPr>
        <p:spPr>
          <a:xfrm>
            <a:off x="60464" y="6079630"/>
            <a:ext cx="3434298"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033381" y="289298"/>
            <a:ext cx="1192223" cy="2149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stCxn id="11" idx="3"/>
          </p:cNvCxnSpPr>
          <p:nvPr/>
        </p:nvCxnSpPr>
        <p:spPr>
          <a:xfrm flipV="1">
            <a:off x="6966397" y="303400"/>
            <a:ext cx="1805364" cy="20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404" y="1802026"/>
            <a:ext cx="4198424" cy="4208565"/>
          </a:xfrm>
          <a:prstGeom prst="ellipse">
            <a:avLst/>
          </a:prstGeom>
          <a:ln>
            <a:noFill/>
          </a:ln>
          <a:effectLst>
            <a:softEdge rad="112500"/>
          </a:effectLst>
        </p:spPr>
      </p:pic>
      <p:sp>
        <p:nvSpPr>
          <p:cNvPr id="13" name="Rodyklė: dešinėn 12"/>
          <p:cNvSpPr/>
          <p:nvPr/>
        </p:nvSpPr>
        <p:spPr>
          <a:xfrm rot="10800000">
            <a:off x="9222226" y="1666930"/>
            <a:ext cx="2812610" cy="3469914"/>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TextBox 4">
            <a:extLst>
              <a:ext uri="{FF2B5EF4-FFF2-40B4-BE49-F238E27FC236}">
                <a16:creationId xmlns:a16="http://schemas.microsoft.com/office/drawing/2014/main" id="{EBA02D10-F3B3-75E0-385F-E26792243A8E}"/>
              </a:ext>
            </a:extLst>
          </p:cNvPr>
          <p:cNvSpPr txBox="1"/>
          <p:nvPr/>
        </p:nvSpPr>
        <p:spPr>
          <a:xfrm>
            <a:off x="2201270" y="1661198"/>
            <a:ext cx="3642122" cy="369332"/>
          </a:xfrm>
          <a:prstGeom prst="rect">
            <a:avLst/>
          </a:prstGeom>
          <a:solidFill>
            <a:srgbClr val="FFFFFF">
              <a:shade val="85000"/>
            </a:srgbClr>
          </a:solidFill>
          <a:ln>
            <a:solidFill>
              <a:schemeClr val="bg1">
                <a:lumMod val="85000"/>
              </a:schemeClr>
            </a:solidFill>
          </a:ln>
        </p:spPr>
        <p:txBody>
          <a:bodyPr wrap="square" rtlCol="0">
            <a:spAutoFit/>
          </a:bodyPr>
          <a:lstStyle/>
          <a:p>
            <a:pPr algn="ctr"/>
            <a:r>
              <a:rPr lang="en-US" b="1" dirty="0">
                <a:solidFill>
                  <a:srgbClr val="FF0000"/>
                </a:solidFill>
              </a:rPr>
              <a:t>The contingent structure of the atom</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l="1859" r="1859"/>
          <a:stretch>
            <a:fillRect/>
          </a:stretch>
        </p:blipFill>
        <p:spPr>
          <a:xfrm rot="10800000" flipH="1" flipV="1">
            <a:off x="2206884" y="1986790"/>
            <a:ext cx="3889116" cy="403928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5" name="TextBox 34"/>
          <p:cNvSpPr txBox="1"/>
          <p:nvPr/>
        </p:nvSpPr>
        <p:spPr>
          <a:xfrm>
            <a:off x="157164" y="2495549"/>
            <a:ext cx="2049720" cy="2062103"/>
          </a:xfrm>
          <a:prstGeom prst="rect">
            <a:avLst/>
          </a:prstGeom>
          <a:noFill/>
        </p:spPr>
        <p:txBody>
          <a:bodyPr wrap="square" rtlCol="0">
            <a:spAutoFit/>
          </a:bodyPr>
          <a:lstStyle/>
          <a:p>
            <a:r>
              <a:rPr lang="en-US" sz="1600" dirty="0">
                <a:effectLst/>
                <a:latin typeface="Georgia" panose="02040502050405020303" pitchFamily="18" charset="0"/>
              </a:rPr>
              <a:t>If the charge of the octave is greater than 64 (up to 512) a non-inertial mass quantized by purpose and properties is generated</a:t>
            </a:r>
            <a:endParaRPr lang="lt-LT" sz="1600" dirty="0">
              <a:effectLst/>
              <a:latin typeface="Georgia" panose="02040502050405020303" pitchFamily="18" charset="0"/>
            </a:endParaRPr>
          </a:p>
        </p:txBody>
      </p:sp>
      <p:sp>
        <p:nvSpPr>
          <p:cNvPr id="11" name="TextBox 10"/>
          <p:cNvSpPr txBox="1"/>
          <p:nvPr/>
        </p:nvSpPr>
        <p:spPr>
          <a:xfrm>
            <a:off x="5225604" y="334967"/>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1" y="104632"/>
            <a:ext cx="4036316"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10046576" y="2661832"/>
            <a:ext cx="1913506" cy="1200329"/>
          </a:xfrm>
          <a:prstGeom prst="rect">
            <a:avLst/>
          </a:prstGeom>
          <a:noFill/>
        </p:spPr>
        <p:txBody>
          <a:bodyPr wrap="square" rtlCol="0">
            <a:spAutoFit/>
          </a:bodyPr>
          <a:lstStyle/>
          <a:p>
            <a:pPr algn="r"/>
            <a:r>
              <a:rPr lang="en-US" sz="1800" dirty="0">
                <a:effectLst/>
                <a:latin typeface="Georgia" panose="02040502050405020303" pitchFamily="18" charset="0"/>
              </a:rPr>
              <a:t>The spirit, usually holy, exists apart from matter</a:t>
            </a:r>
            <a:endParaRPr lang="fi-FI"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1038326"/>
            <a:ext cx="2119758"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effectLst/>
                <a:latin typeface="Georgia" panose="02040502050405020303" pitchFamily="18" charset="0"/>
              </a:rPr>
              <a:t>The Spirit</a:t>
            </a:r>
            <a:endParaRPr lang="lt-LT" sz="1600" dirty="0">
              <a:effectLst/>
              <a:latin typeface="Georgia" panose="02040502050405020303" pitchFamily="18" charset="0"/>
            </a:endParaRPr>
          </a:p>
        </p:txBody>
      </p:sp>
      <p:sp>
        <p:nvSpPr>
          <p:cNvPr id="56" name="Pavadinimas 1"/>
          <p:cNvSpPr txBox="1"/>
          <p:nvPr/>
        </p:nvSpPr>
        <p:spPr>
          <a:xfrm>
            <a:off x="100292" y="5959475"/>
            <a:ext cx="3206128"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108537" y="289298"/>
            <a:ext cx="1117067" cy="2322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cxnSpLocks/>
            <a:stCxn id="11" idx="3"/>
          </p:cNvCxnSpPr>
          <p:nvPr/>
        </p:nvCxnSpPr>
        <p:spPr>
          <a:xfrm flipV="1">
            <a:off x="6966397" y="303400"/>
            <a:ext cx="1805364" cy="2181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aveikslėlis 2"/>
          <p:cNvPicPr>
            <a:picLocks noChangeAspect="1"/>
          </p:cNvPicPr>
          <p:nvPr/>
        </p:nvPicPr>
        <p:blipFill>
          <a:blip r:embed="rId3">
            <a:extLst>
              <a:ext uri="{28A0092B-C50C-407E-A947-70E740481C1C}">
                <a14:useLocalDpi xmlns:a14="http://schemas.microsoft.com/office/drawing/2010/main" val="0"/>
              </a:ext>
            </a:extLst>
          </a:blip>
          <a:srcRect t="6577" b="6577"/>
          <a:stretch>
            <a:fillRect/>
          </a:stretch>
        </p:blipFill>
        <p:spPr>
          <a:xfrm>
            <a:off x="6096000" y="1986790"/>
            <a:ext cx="4029555" cy="403928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0" name="Rodyklė: dešinėn 49"/>
          <p:cNvSpPr/>
          <p:nvPr/>
        </p:nvSpPr>
        <p:spPr>
          <a:xfrm>
            <a:off x="157163" y="1489537"/>
            <a:ext cx="2631304" cy="4131244"/>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p:cNvSpPr/>
          <p:nvPr/>
        </p:nvSpPr>
        <p:spPr>
          <a:xfrm rot="10800000">
            <a:off x="9222226" y="1666930"/>
            <a:ext cx="2812610" cy="3469914"/>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rcRect l="4383" r="4383"/>
          <a:stretch>
            <a:fillRect/>
          </a:stretch>
        </p:blipFill>
        <p:spPr>
          <a:xfrm>
            <a:off x="308610" y="59690"/>
            <a:ext cx="4300220" cy="6620510"/>
          </a:xfrm>
          <a:prstGeom prst="ellipse">
            <a:avLst/>
          </a:prstGeom>
          <a:ln>
            <a:noFill/>
          </a:ln>
          <a:effectLst>
            <a:softEdge rad="112500"/>
          </a:effectLst>
        </p:spPr>
      </p:pic>
      <p:sp>
        <p:nvSpPr>
          <p:cNvPr id="12" name="TextBox 11"/>
          <p:cNvSpPr txBox="1"/>
          <p:nvPr/>
        </p:nvSpPr>
        <p:spPr>
          <a:xfrm>
            <a:off x="4949825" y="1230630"/>
            <a:ext cx="6849110" cy="2553335"/>
          </a:xfrm>
          <a:prstGeom prst="rect">
            <a:avLst/>
          </a:prstGeom>
          <a:noFill/>
        </p:spPr>
        <p:txBody>
          <a:bodyPr wrap="square" rtlCol="0">
            <a:spAutoFit/>
          </a:bodyPr>
          <a:lstStyle/>
          <a:p>
            <a:pPr algn="ctr"/>
            <a:endParaRPr lang="lt-LT" sz="2000" b="1" i="1" dirty="0">
              <a:latin typeface="Georgia" panose="02040502050405020303" pitchFamily="18" charset="0"/>
            </a:endParaRPr>
          </a:p>
          <a:p>
            <a:pPr algn="ctr"/>
            <a:r>
              <a:rPr lang="lt-LT" sz="2000" dirty="0">
                <a:latin typeface="Georgia" panose="02040502050405020303" pitchFamily="18" charset="0"/>
              </a:rPr>
              <a:t> </a:t>
            </a:r>
          </a:p>
          <a:p>
            <a:pPr algn="l"/>
            <a:r>
              <a:rPr lang="ru-RU" sz="2400" dirty="0">
                <a:latin typeface="Georgia" panose="02040502050405020303" pitchFamily="18" charset="0"/>
                <a:ea typeface="Roboto" panose="02000000000000000000" pitchFamily="2" charset="0"/>
                <a:cs typeface="Georgia" panose="02040502050405020303" pitchFamily="18" charset="0"/>
              </a:rPr>
              <a:t>Ignorance</a:t>
            </a:r>
            <a:r>
              <a:rPr lang="en-US" altLang="ru-RU" sz="2400" dirty="0">
                <a:latin typeface="Georgia" panose="02040502050405020303" pitchFamily="18" charset="0"/>
                <a:ea typeface="Roboto" panose="02000000000000000000" pitchFamily="2" charset="0"/>
                <a:cs typeface="Georgia" panose="02040502050405020303" pitchFamily="18" charset="0"/>
              </a:rPr>
              <a:t> </a:t>
            </a:r>
            <a:r>
              <a:rPr lang="ru-RU" sz="2400" dirty="0">
                <a:latin typeface="Georgia" panose="02040502050405020303" pitchFamily="18" charset="0"/>
                <a:ea typeface="Roboto" panose="02000000000000000000" pitchFamily="2" charset="0"/>
                <a:cs typeface="Georgia" panose="02040502050405020303" pitchFamily="18" charset="0"/>
              </a:rPr>
              <a:t>- some might be surprised- </a:t>
            </a:r>
          </a:p>
          <a:p>
            <a:pPr algn="l"/>
            <a:r>
              <a:rPr lang="ru-RU" sz="2400" dirty="0">
                <a:latin typeface="Georgia" panose="02040502050405020303" pitchFamily="18" charset="0"/>
                <a:ea typeface="Roboto" panose="02000000000000000000" pitchFamily="2" charset="0"/>
                <a:cs typeface="Georgia" panose="02040502050405020303" pitchFamily="18" charset="0"/>
              </a:rPr>
              <a:t>what ignorance is there to discuss if</a:t>
            </a:r>
          </a:p>
          <a:p>
            <a:pPr algn="l"/>
            <a:r>
              <a:rPr lang="ru-RU" sz="2400" dirty="0">
                <a:latin typeface="Georgia" panose="02040502050405020303" pitchFamily="18" charset="0"/>
                <a:ea typeface="Roboto" panose="02000000000000000000" pitchFamily="2" charset="0"/>
                <a:cs typeface="Georgia" panose="02040502050405020303" pitchFamily="18" charset="0"/>
              </a:rPr>
              <a:t>the whole world is </a:t>
            </a:r>
            <a:r>
              <a:rPr lang="en-US" sz="2400" dirty="0">
                <a:latin typeface="Georgia" panose="02040502050405020303" pitchFamily="18" charset="0"/>
                <a:ea typeface="Roboto" panose="02000000000000000000" pitchFamily="2" charset="0"/>
                <a:cs typeface="Georgia" panose="02040502050405020303" pitchFamily="18" charset="0"/>
              </a:rPr>
              <a:t>“</a:t>
            </a:r>
            <a:r>
              <a:rPr lang="ru-RU" sz="2400" dirty="0">
                <a:latin typeface="Georgia" panose="02040502050405020303" pitchFamily="18" charset="0"/>
                <a:ea typeface="Roboto" panose="02000000000000000000" pitchFamily="2" charset="0"/>
                <a:cs typeface="Georgia" panose="02040502050405020303" pitchFamily="18" charset="0"/>
              </a:rPr>
              <a:t>packed</a:t>
            </a:r>
            <a:r>
              <a:rPr lang="en-US" sz="2400" dirty="0">
                <a:latin typeface="Georgia" panose="02040502050405020303" pitchFamily="18" charset="0"/>
                <a:ea typeface="Roboto" panose="02000000000000000000" pitchFamily="2" charset="0"/>
                <a:cs typeface="Georgia" panose="02040502050405020303" pitchFamily="18" charset="0"/>
              </a:rPr>
              <a:t>”</a:t>
            </a:r>
            <a:r>
              <a:rPr lang="ru-RU" sz="2400" dirty="0">
                <a:latin typeface="Georgia" panose="02040502050405020303" pitchFamily="18" charset="0"/>
                <a:ea typeface="Roboto" panose="02000000000000000000" pitchFamily="2" charset="0"/>
                <a:cs typeface="Georgia" panose="02040502050405020303" pitchFamily="18" charset="0"/>
              </a:rPr>
              <a:t> with information about discoveries, phenomena, hypotheses, theories, and their practical implementations?</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l="22942" r="22942"/>
          <a:stretch>
            <a:fillRect/>
          </a:stretch>
        </p:blipFill>
        <p:spPr>
          <a:xfrm rot="10800000" flipH="1" flipV="1">
            <a:off x="6159351" y="1970634"/>
            <a:ext cx="3945574" cy="4097926"/>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5225604" y="334967"/>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1" y="104632"/>
            <a:ext cx="3948634"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9953786" y="2844078"/>
            <a:ext cx="1947641" cy="1200329"/>
          </a:xfrm>
          <a:prstGeom prst="rect">
            <a:avLst/>
          </a:prstGeom>
          <a:noFill/>
        </p:spPr>
        <p:txBody>
          <a:bodyPr wrap="square" rtlCol="0">
            <a:spAutoFit/>
          </a:bodyPr>
          <a:lstStyle/>
          <a:p>
            <a:pPr algn="r"/>
            <a:r>
              <a:rPr lang="en-US" sz="1800" dirty="0">
                <a:effectLst/>
                <a:latin typeface="Georgia" panose="02040502050405020303" pitchFamily="18" charset="0"/>
              </a:rPr>
              <a:t>Piece of a meteorite captured by Earth</a:t>
            </a:r>
            <a:endParaRPr lang="lt-LT"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1038326"/>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effectLst/>
                <a:latin typeface="Georgia" panose="02040502050405020303" pitchFamily="18" charset="0"/>
              </a:rPr>
              <a:t>The Moon</a:t>
            </a:r>
            <a:endParaRPr lang="lt-LT" sz="1600" dirty="0">
              <a:effectLst/>
              <a:latin typeface="Georgia" panose="02040502050405020303" pitchFamily="18" charset="0"/>
            </a:endParaRPr>
          </a:p>
        </p:txBody>
      </p:sp>
      <p:sp>
        <p:nvSpPr>
          <p:cNvPr id="13" name="Rodyklė: dešinėn 12"/>
          <p:cNvSpPr/>
          <p:nvPr/>
        </p:nvSpPr>
        <p:spPr>
          <a:xfrm rot="10800000">
            <a:off x="10123658" y="1968187"/>
            <a:ext cx="1894293" cy="2952114"/>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Pavadinimas 1"/>
          <p:cNvSpPr txBox="1"/>
          <p:nvPr/>
        </p:nvSpPr>
        <p:spPr>
          <a:xfrm>
            <a:off x="60464" y="6079630"/>
            <a:ext cx="3164988"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020855" y="289298"/>
            <a:ext cx="1204749" cy="2149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stCxn id="11" idx="3"/>
          </p:cNvCxnSpPr>
          <p:nvPr/>
        </p:nvCxnSpPr>
        <p:spPr>
          <a:xfrm flipV="1">
            <a:off x="6966397" y="303400"/>
            <a:ext cx="1805364" cy="20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aveikslėlis 2"/>
          <p:cNvPicPr>
            <a:picLocks noChangeAspect="1"/>
          </p:cNvPicPr>
          <p:nvPr/>
        </p:nvPicPr>
        <p:blipFill>
          <a:blip r:embed="rId3">
            <a:extLst>
              <a:ext uri="{28A0092B-C50C-407E-A947-70E740481C1C}">
                <a14:useLocalDpi xmlns:a14="http://schemas.microsoft.com/office/drawing/2010/main" val="0"/>
              </a:ext>
            </a:extLst>
          </a:blip>
          <a:srcRect t="24940" b="24940"/>
          <a:stretch>
            <a:fillRect/>
          </a:stretch>
        </p:blipFill>
        <p:spPr>
          <a:xfrm>
            <a:off x="2051457" y="1966559"/>
            <a:ext cx="4081056" cy="409091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881" y="1879188"/>
            <a:ext cx="1085319" cy="1047750"/>
          </a:xfrm>
          <a:prstGeom prst="ellipse">
            <a:avLst/>
          </a:prstGeom>
          <a:ln>
            <a:noFill/>
          </a:ln>
          <a:effectLst>
            <a:softEdge rad="112500"/>
          </a:effectLst>
        </p:spPr>
      </p:pic>
      <p:sp>
        <p:nvSpPr>
          <p:cNvPr id="50" name="Rodyklė: dešinėn 49"/>
          <p:cNvSpPr/>
          <p:nvPr/>
        </p:nvSpPr>
        <p:spPr>
          <a:xfrm>
            <a:off x="72221" y="1571778"/>
            <a:ext cx="2182464" cy="3896338"/>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TextBox 34"/>
          <p:cNvSpPr txBox="1"/>
          <p:nvPr/>
        </p:nvSpPr>
        <p:spPr>
          <a:xfrm>
            <a:off x="72221" y="2642784"/>
            <a:ext cx="2015668" cy="1754326"/>
          </a:xfrm>
          <a:prstGeom prst="rect">
            <a:avLst/>
          </a:prstGeom>
          <a:noFill/>
        </p:spPr>
        <p:txBody>
          <a:bodyPr wrap="square" rtlCol="0">
            <a:spAutoFit/>
          </a:bodyPr>
          <a:lstStyle/>
          <a:p>
            <a:r>
              <a:rPr lang="en-US" dirty="0">
                <a:effectLst/>
                <a:latin typeface="Georgia" panose="02040502050405020303" pitchFamily="18" charset="0"/>
              </a:rPr>
              <a:t>Earth's External Life Support System, the Generator of programs for the biosphere</a:t>
            </a:r>
            <a:endParaRPr lang="lt-LT" dirty="0">
              <a:effectLst/>
              <a:latin typeface="Georgia" panose="02040502050405020303"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l="17430" r="17430"/>
          <a:stretch>
            <a:fillRect/>
          </a:stretch>
        </p:blipFill>
        <p:spPr>
          <a:xfrm rot="10800000" flipH="1" flipV="1">
            <a:off x="1970219" y="1754407"/>
            <a:ext cx="4052100" cy="4208565"/>
          </a:xfrm>
          <a:prstGeom prst="ellipse">
            <a:avLst/>
          </a:prstGeom>
          <a:ln>
            <a:noFill/>
          </a:ln>
          <a:effectLst>
            <a:softEdge rad="112500"/>
          </a:effectLst>
          <a:scene3d>
            <a:camera prst="perspectiveFront"/>
            <a:lightRig rig="threePt" dir="t"/>
          </a:scene3d>
        </p:spPr>
      </p:pic>
      <p:sp>
        <p:nvSpPr>
          <p:cNvPr id="35" name="TextBox 34"/>
          <p:cNvSpPr txBox="1"/>
          <p:nvPr/>
        </p:nvSpPr>
        <p:spPr>
          <a:xfrm>
            <a:off x="157163" y="2784943"/>
            <a:ext cx="1832643" cy="1569660"/>
          </a:xfrm>
          <a:prstGeom prst="rect">
            <a:avLst/>
          </a:prstGeom>
          <a:noFill/>
        </p:spPr>
        <p:txBody>
          <a:bodyPr wrap="square" rtlCol="0">
            <a:spAutoFit/>
          </a:bodyPr>
          <a:lstStyle/>
          <a:p>
            <a:r>
              <a:rPr lang="en-US" sz="1600" dirty="0">
                <a:effectLst/>
                <a:latin typeface="Georgia" panose="02040502050405020303" pitchFamily="18" charset="0"/>
              </a:rPr>
              <a:t>Man is formed by changing the octave of the sperm in the correct environment</a:t>
            </a:r>
            <a:endParaRPr lang="lt-LT" sz="1600" dirty="0">
              <a:effectLst/>
              <a:latin typeface="Georgia" panose="02040502050405020303" pitchFamily="18" charset="0"/>
            </a:endParaRPr>
          </a:p>
        </p:txBody>
      </p:sp>
      <p:sp>
        <p:nvSpPr>
          <p:cNvPr id="11" name="TextBox 10"/>
          <p:cNvSpPr txBox="1"/>
          <p:nvPr/>
        </p:nvSpPr>
        <p:spPr>
          <a:xfrm>
            <a:off x="5225604" y="334967"/>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72220" y="104632"/>
            <a:ext cx="3942371"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10393378" y="3105834"/>
            <a:ext cx="1624573" cy="646331"/>
          </a:xfrm>
          <a:prstGeom prst="rect">
            <a:avLst/>
          </a:prstGeom>
          <a:noFill/>
        </p:spPr>
        <p:txBody>
          <a:bodyPr wrap="square" rtlCol="0">
            <a:spAutoFit/>
          </a:bodyPr>
          <a:lstStyle/>
          <a:p>
            <a:pPr algn="r"/>
            <a:r>
              <a:rPr lang="en-US" b="0" i="0" dirty="0">
                <a:solidFill>
                  <a:srgbClr val="202124"/>
                </a:solidFill>
                <a:effectLst/>
                <a:latin typeface="Georgia" panose="02040502050405020303" pitchFamily="18" charset="0"/>
              </a:rPr>
              <a:t>Man evolved from an ape</a:t>
            </a:r>
            <a:endParaRPr lang="lt-LT"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1038326"/>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latin typeface="Georgia" panose="02040502050405020303" pitchFamily="18" charset="0"/>
              </a:rPr>
              <a:t>Man</a:t>
            </a:r>
            <a:endParaRPr lang="lt-LT" sz="1600" dirty="0">
              <a:effectLst/>
              <a:latin typeface="Georgia" panose="02040502050405020303" pitchFamily="18" charset="0"/>
            </a:endParaRPr>
          </a:p>
        </p:txBody>
      </p:sp>
      <p:sp>
        <p:nvSpPr>
          <p:cNvPr id="56" name="Pavadinimas 1"/>
          <p:cNvSpPr txBox="1"/>
          <p:nvPr/>
        </p:nvSpPr>
        <p:spPr>
          <a:xfrm>
            <a:off x="60464" y="6079630"/>
            <a:ext cx="3327826"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014591" y="289298"/>
            <a:ext cx="1211013" cy="2149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stCxn id="11" idx="3"/>
          </p:cNvCxnSpPr>
          <p:nvPr/>
        </p:nvCxnSpPr>
        <p:spPr>
          <a:xfrm flipV="1">
            <a:off x="6966397" y="303400"/>
            <a:ext cx="1805364" cy="20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aveikslėlis 2"/>
          <p:cNvPicPr>
            <a:picLocks noChangeAspect="1"/>
          </p:cNvPicPr>
          <p:nvPr/>
        </p:nvPicPr>
        <p:blipFill>
          <a:blip r:embed="rId3">
            <a:extLst>
              <a:ext uri="{28A0092B-C50C-407E-A947-70E740481C1C}">
                <a14:useLocalDpi xmlns:a14="http://schemas.microsoft.com/office/drawing/2010/main" val="0"/>
              </a:ext>
            </a:extLst>
          </a:blip>
          <a:srcRect l="12325" r="12325"/>
          <a:stretch>
            <a:fillRect/>
          </a:stretch>
        </p:blipFill>
        <p:spPr>
          <a:xfrm>
            <a:off x="6003770" y="1817513"/>
            <a:ext cx="4198424" cy="4208565"/>
          </a:xfrm>
          <a:prstGeom prst="ellipse">
            <a:avLst/>
          </a:prstGeom>
          <a:ln>
            <a:noFill/>
          </a:ln>
          <a:effectLst>
            <a:softEdge rad="112500"/>
          </a:effectLst>
          <a:scene3d>
            <a:camera prst="perspectiveFront"/>
            <a:lightRig rig="threePt" dir="t"/>
          </a:scene3d>
        </p:spPr>
      </p:pic>
      <p:sp>
        <p:nvSpPr>
          <p:cNvPr id="50" name="Rodyklė: dešinėn 49"/>
          <p:cNvSpPr/>
          <p:nvPr/>
        </p:nvSpPr>
        <p:spPr>
          <a:xfrm>
            <a:off x="174049" y="1902251"/>
            <a:ext cx="1880219" cy="3335043"/>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p:cNvSpPr/>
          <p:nvPr/>
        </p:nvSpPr>
        <p:spPr>
          <a:xfrm rot="10800000">
            <a:off x="10102241" y="2118812"/>
            <a:ext cx="1935772" cy="2559659"/>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Turinio vietos rezervavimo ženklas 7"/>
          <p:cNvPicPr>
            <a:picLocks noChangeAspect="1"/>
          </p:cNvPicPr>
          <p:nvPr/>
        </p:nvPicPr>
        <p:blipFill>
          <a:blip r:embed="rId2">
            <a:extLst>
              <a:ext uri="{28A0092B-C50C-407E-A947-70E740481C1C}">
                <a14:useLocalDpi xmlns:a14="http://schemas.microsoft.com/office/drawing/2010/main" val="0"/>
              </a:ext>
            </a:extLst>
          </a:blip>
          <a:srcRect l="26138" r="26138"/>
          <a:stretch>
            <a:fillRect/>
          </a:stretch>
        </p:blipFill>
        <p:spPr>
          <a:xfrm rot="10800000" flipH="1" flipV="1">
            <a:off x="6156092" y="1959632"/>
            <a:ext cx="4001474" cy="3792779"/>
          </a:xfrm>
          <a:prstGeom prst="rect">
            <a:avLst/>
          </a:prstGeom>
          <a:ln>
            <a:noFill/>
          </a:ln>
          <a:effectLst>
            <a:outerShdw blurRad="107950" dist="12700" dir="5400000" algn="ctr">
              <a:srgbClr val="000000"/>
            </a:outerShdw>
            <a:reflection blurRad="12700" stA="30000" endPos="30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5" name="TextBox 34"/>
          <p:cNvSpPr txBox="1"/>
          <p:nvPr/>
        </p:nvSpPr>
        <p:spPr>
          <a:xfrm>
            <a:off x="60465" y="2661310"/>
            <a:ext cx="2376828" cy="1200329"/>
          </a:xfrm>
          <a:prstGeom prst="rect">
            <a:avLst/>
          </a:prstGeom>
          <a:noFill/>
        </p:spPr>
        <p:txBody>
          <a:bodyPr wrap="square" rtlCol="0">
            <a:spAutoFit/>
          </a:bodyPr>
          <a:lstStyle/>
          <a:p>
            <a:r>
              <a:rPr lang="en-US" sz="1800" dirty="0">
                <a:solidFill>
                  <a:srgbClr val="333333"/>
                </a:solidFill>
                <a:effectLst/>
                <a:latin typeface="Georgia" panose="02040502050405020303" pitchFamily="18" charset="0"/>
                <a:ea typeface="Times New Roman" panose="02020603050405020304" pitchFamily="18" charset="0"/>
              </a:rPr>
              <a:t>Man has a part of the operative Brain and a small part of long-term memory</a:t>
            </a:r>
            <a:endParaRPr lang="lt-LT" dirty="0">
              <a:effectLst/>
              <a:latin typeface="Georgia" panose="02040502050405020303" pitchFamily="18" charset="0"/>
            </a:endParaRPr>
          </a:p>
        </p:txBody>
      </p:sp>
      <p:sp>
        <p:nvSpPr>
          <p:cNvPr id="11" name="TextBox 10"/>
          <p:cNvSpPr txBox="1"/>
          <p:nvPr/>
        </p:nvSpPr>
        <p:spPr>
          <a:xfrm>
            <a:off x="5225604" y="334967"/>
            <a:ext cx="1740793" cy="338554"/>
          </a:xfrm>
          <a:prstGeom prst="rect">
            <a:avLst/>
          </a:prstGeom>
          <a:noFill/>
        </p:spPr>
        <p:txBody>
          <a:bodyPr wrap="square" rtlCol="0">
            <a:spAutoFit/>
          </a:bodyPr>
          <a:lstStyle/>
          <a:p>
            <a:pPr algn="ctr"/>
            <a:r>
              <a:rPr kumimoji="0" lang="en-US" sz="1600" b="1" i="0" u="none" strike="noStrike" kern="1200" spc="0" normalizeH="0" baseline="0" noProof="0" dirty="0">
                <a:ln>
                  <a:noFill/>
                </a:ln>
                <a:solidFill>
                  <a:srgbClr val="0000FF"/>
                </a:solidFill>
                <a:effectLst/>
                <a:uLnTx/>
                <a:uFillTx/>
                <a:latin typeface="Georgia" panose="02040502050405020303" pitchFamily="18" charset="0"/>
                <a:ea typeface="+mj-ea"/>
                <a:cs typeface="+mj-cs"/>
              </a:rPr>
              <a:t>differences</a:t>
            </a:r>
            <a:endParaRPr lang="lt-LT" dirty="0">
              <a:solidFill>
                <a:srgbClr val="0000FF"/>
              </a:solidFill>
            </a:endParaRPr>
          </a:p>
        </p:txBody>
      </p:sp>
      <p:sp>
        <p:nvSpPr>
          <p:cNvPr id="14" name="Pavadinimas 1"/>
          <p:cNvSpPr txBox="1"/>
          <p:nvPr/>
        </p:nvSpPr>
        <p:spPr>
          <a:xfrm>
            <a:off x="60464" y="150301"/>
            <a:ext cx="4004232" cy="36933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800" b="1" dirty="0">
                <a:solidFill>
                  <a:srgbClr val="2FA3EE"/>
                </a:solidFill>
                <a:effectLst/>
                <a:latin typeface="Georgia" panose="02040502050405020303" pitchFamily="18" charset="0"/>
              </a:rPr>
              <a:t>An unscientific approach</a:t>
            </a:r>
            <a:endParaRPr lang="lt-LT" sz="1800" b="1" dirty="0">
              <a:solidFill>
                <a:srgbClr val="2FA3EE"/>
              </a:solidFill>
              <a:effectLst/>
              <a:latin typeface="Georgia" panose="02040502050405020303" pitchFamily="18" charset="0"/>
            </a:endParaRPr>
          </a:p>
        </p:txBody>
      </p:sp>
      <p:sp>
        <p:nvSpPr>
          <p:cNvPr id="34" name="TextBox 33"/>
          <p:cNvSpPr txBox="1"/>
          <p:nvPr/>
        </p:nvSpPr>
        <p:spPr>
          <a:xfrm>
            <a:off x="10104445" y="2892142"/>
            <a:ext cx="1913506" cy="923330"/>
          </a:xfrm>
          <a:prstGeom prst="rect">
            <a:avLst/>
          </a:prstGeom>
          <a:noFill/>
        </p:spPr>
        <p:txBody>
          <a:bodyPr wrap="square" rtlCol="0">
            <a:spAutoFit/>
          </a:bodyPr>
          <a:lstStyle/>
          <a:p>
            <a:pPr algn="r"/>
            <a:r>
              <a:rPr lang="en-US" sz="1800" dirty="0">
                <a:solidFill>
                  <a:srgbClr val="333333"/>
                </a:solidFill>
                <a:effectLst/>
                <a:latin typeface="Georgia" panose="02040502050405020303" pitchFamily="18" charset="0"/>
                <a:ea typeface="Times New Roman" panose="02020603050405020304" pitchFamily="18" charset="0"/>
              </a:rPr>
              <a:t>Everything underneath the cranial bone</a:t>
            </a:r>
            <a:endParaRPr lang="lt-LT" sz="1800" dirty="0">
              <a:effectLst/>
              <a:latin typeface="Georgia" panose="02040502050405020303" pitchFamily="18" charset="0"/>
            </a:endParaRPr>
          </a:p>
        </p:txBody>
      </p:sp>
      <p:sp>
        <p:nvSpPr>
          <p:cNvPr id="36" name="Pavadinimas 1"/>
          <p:cNvSpPr txBox="1"/>
          <p:nvPr/>
        </p:nvSpPr>
        <p:spPr>
          <a:xfrm>
            <a:off x="8820994" y="107488"/>
            <a:ext cx="3267190" cy="429582"/>
          </a:xfrm>
          <a:prstGeom prst="rect">
            <a:avLst/>
          </a:prstGeom>
          <a:solidFill>
            <a:schemeClr val="bg1">
              <a:lumMod val="85000"/>
            </a:schemeClr>
          </a:solidFill>
          <a:ln>
            <a:solidFill>
              <a:schemeClr val="tx1"/>
            </a:solidFill>
          </a:ln>
          <a:scene3d>
            <a:camera prst="perspectiveFront"/>
            <a:lightRig rig="threePt" dir="t"/>
          </a:scene3d>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800" b="1" dirty="0">
                <a:solidFill>
                  <a:srgbClr val="2FA3EE"/>
                </a:solidFill>
                <a:latin typeface="Georgia" panose="02040502050405020303" pitchFamily="18" charset="0"/>
              </a:rPr>
              <a:t>Modern   Science</a:t>
            </a:r>
            <a:endParaRPr lang="lt-LT" sz="1800" b="1" dirty="0">
              <a:solidFill>
                <a:srgbClr val="002060"/>
              </a:solidFill>
              <a:latin typeface="Georgia" panose="02040502050405020303" pitchFamily="18" charset="0"/>
            </a:endParaRPr>
          </a:p>
        </p:txBody>
      </p:sp>
      <p:sp>
        <p:nvSpPr>
          <p:cNvPr id="31" name="TextBox 30"/>
          <p:cNvSpPr txBox="1"/>
          <p:nvPr/>
        </p:nvSpPr>
        <p:spPr>
          <a:xfrm>
            <a:off x="5377069" y="1038326"/>
            <a:ext cx="1387692" cy="338554"/>
          </a:xfrm>
          <a:prstGeom prst="rect">
            <a:avLst/>
          </a:prstGeom>
          <a:solidFill>
            <a:schemeClr val="bg1">
              <a:lumMod val="95000"/>
            </a:schemeClr>
          </a:solidFill>
          <a:ln>
            <a:solidFill>
              <a:schemeClr val="tx1"/>
            </a:solidFill>
          </a:ln>
        </p:spPr>
        <p:txBody>
          <a:bodyPr wrap="square" rtlCol="0">
            <a:spAutoFit/>
          </a:bodyPr>
          <a:lstStyle/>
          <a:p>
            <a:pPr algn="ctr"/>
            <a:r>
              <a:rPr lang="en-US" sz="1600" b="1" dirty="0">
                <a:latin typeface="Georgia" panose="02040502050405020303" pitchFamily="18" charset="0"/>
              </a:rPr>
              <a:t>The Brain</a:t>
            </a:r>
            <a:endParaRPr lang="lt-LT" sz="1600" dirty="0">
              <a:effectLst/>
              <a:latin typeface="Georgia" panose="02040502050405020303" pitchFamily="18" charset="0"/>
            </a:endParaRPr>
          </a:p>
        </p:txBody>
      </p:sp>
      <p:sp>
        <p:nvSpPr>
          <p:cNvPr id="13" name="Rodyklė: dešinėn 12"/>
          <p:cNvSpPr/>
          <p:nvPr/>
        </p:nvSpPr>
        <p:spPr>
          <a:xfrm rot="10800000">
            <a:off x="10124504" y="2290727"/>
            <a:ext cx="1913507" cy="2100204"/>
          </a:xfrm>
          <a:prstGeom prst="rightArrow">
            <a:avLst>
              <a:gd name="adj1" fmla="val 50000"/>
              <a:gd name="adj2" fmla="val 50000"/>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Pavadinimas 1"/>
          <p:cNvSpPr txBox="1"/>
          <p:nvPr/>
        </p:nvSpPr>
        <p:spPr>
          <a:xfrm>
            <a:off x="60464" y="6079630"/>
            <a:ext cx="3290248" cy="871504"/>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b="1" dirty="0">
                <a:latin typeface="Georgia" panose="02040502050405020303" pitchFamily="18" charset="0"/>
              </a:rPr>
              <a:t>The Basis – </a:t>
            </a:r>
          </a:p>
          <a:p>
            <a:pPr algn="l"/>
            <a:r>
              <a:rPr lang="en-US" sz="1600" b="1" dirty="0">
                <a:latin typeface="Georgia" panose="02040502050405020303" pitchFamily="18" charset="0"/>
              </a:rPr>
              <a:t>Systemic Knowledge</a:t>
            </a:r>
            <a:endParaRPr lang="lt-LT" sz="1600" dirty="0">
              <a:effectLst/>
              <a:latin typeface="Georgia" panose="02040502050405020303" pitchFamily="18" charset="0"/>
            </a:endParaRPr>
          </a:p>
        </p:txBody>
      </p:sp>
      <p:sp>
        <p:nvSpPr>
          <p:cNvPr id="57" name="Pavadinimas 1"/>
          <p:cNvSpPr txBox="1"/>
          <p:nvPr/>
        </p:nvSpPr>
        <p:spPr>
          <a:xfrm>
            <a:off x="9222226" y="6052608"/>
            <a:ext cx="2909310" cy="685238"/>
          </a:xfrm>
          <a:prstGeom prst="rect">
            <a:avLst/>
          </a:prstGeom>
          <a:noFill/>
        </p:spPr>
        <p:txBody>
          <a:bodyPr vert="horz" lIns="91440" tIns="45720" rIns="91440" bIns="45720" rtlCol="0" anchor="ctr">
            <a:noAutofit/>
          </a:bodyPr>
          <a:lstStyle>
            <a:lvl1pPr marL="0"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1600" b="1" dirty="0">
                <a:latin typeface="Georgia" panose="02040502050405020303" pitchFamily="18" charset="0"/>
              </a:rPr>
              <a:t>The basis – modern science based on horse power</a:t>
            </a:r>
            <a:endParaRPr lang="lt-LT" sz="1600" b="1" dirty="0">
              <a:solidFill>
                <a:srgbClr val="002060"/>
              </a:solidFill>
              <a:latin typeface="Georgia" panose="02040502050405020303" pitchFamily="18" charset="0"/>
            </a:endParaRPr>
          </a:p>
        </p:txBody>
      </p:sp>
      <p:cxnSp>
        <p:nvCxnSpPr>
          <p:cNvPr id="59" name="Tiesioji rodyklės jungtis 58"/>
          <p:cNvCxnSpPr>
            <a:cxnSpLocks/>
            <a:stCxn id="11" idx="1"/>
            <a:endCxn id="14" idx="3"/>
          </p:cNvCxnSpPr>
          <p:nvPr/>
        </p:nvCxnSpPr>
        <p:spPr>
          <a:xfrm flipH="1" flipV="1">
            <a:off x="4064696" y="334967"/>
            <a:ext cx="1160908" cy="1692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Tiesioji rodyklės jungtis 59"/>
          <p:cNvCxnSpPr>
            <a:stCxn id="11" idx="3"/>
          </p:cNvCxnSpPr>
          <p:nvPr/>
        </p:nvCxnSpPr>
        <p:spPr>
          <a:xfrm flipV="1">
            <a:off x="6966397" y="303400"/>
            <a:ext cx="1805364" cy="20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aveikslėlis 2"/>
          <p:cNvPicPr>
            <a:picLocks noChangeAspect="1"/>
          </p:cNvPicPr>
          <p:nvPr/>
        </p:nvPicPr>
        <p:blipFill>
          <a:blip r:embed="rId3">
            <a:extLst>
              <a:ext uri="{28A0092B-C50C-407E-A947-70E740481C1C}">
                <a14:useLocalDpi xmlns:a14="http://schemas.microsoft.com/office/drawing/2010/main" val="0"/>
              </a:ext>
            </a:extLst>
          </a:blip>
          <a:srcRect l="22331" r="22331"/>
          <a:stretch>
            <a:fillRect/>
          </a:stretch>
        </p:blipFill>
        <p:spPr>
          <a:xfrm>
            <a:off x="2378562" y="1965757"/>
            <a:ext cx="3777530" cy="3786654"/>
          </a:xfrm>
          <a:prstGeom prst="rect">
            <a:avLst/>
          </a:prstGeom>
          <a:ln>
            <a:noFill/>
          </a:ln>
          <a:effectLst>
            <a:outerShdw blurRad="107950" dist="12700" dir="5400000" algn="ctr">
              <a:srgbClr val="000000"/>
            </a:outerShdw>
            <a:reflection blurRad="12700" stA="30000" endPos="30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0" name="Rodyklė: dešinėn 49"/>
          <p:cNvSpPr/>
          <p:nvPr/>
        </p:nvSpPr>
        <p:spPr>
          <a:xfrm>
            <a:off x="60464" y="1719984"/>
            <a:ext cx="2729994" cy="2964750"/>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5498" y="6402257"/>
            <a:ext cx="3343146" cy="400110"/>
          </a:xfrm>
          <a:prstGeom prst="rect">
            <a:avLst/>
          </a:prstGeom>
          <a:noFill/>
        </p:spPr>
        <p:txBody>
          <a:bodyPr wrap="square" rtlCol="0">
            <a:spAutoFit/>
          </a:bodyPr>
          <a:lstStyle/>
          <a:p>
            <a:pPr algn="ctr"/>
            <a:r>
              <a:rPr lang="en-US" sz="2000" dirty="0">
                <a:latin typeface="Calibri" panose="020F0502020204030204" pitchFamily="34" charset="0"/>
                <a:ea typeface="Roboto" panose="02000000000000000000" pitchFamily="2" charset="0"/>
                <a:cs typeface="Calibri" panose="020F0502020204030204" pitchFamily="34" charset="0"/>
              </a:rPr>
              <a:t>Author </a:t>
            </a:r>
            <a:r>
              <a:rPr lang="en-US" sz="2000" dirty="0" err="1">
                <a:latin typeface="Calibri" panose="020F0502020204030204" pitchFamily="34" charset="0"/>
                <a:ea typeface="Roboto" panose="02000000000000000000" pitchFamily="2" charset="0"/>
                <a:cs typeface="Calibri" panose="020F0502020204030204" pitchFamily="34" charset="0"/>
              </a:rPr>
              <a:t>Algis</a:t>
            </a:r>
            <a:r>
              <a:rPr lang="en-US" sz="2000" dirty="0">
                <a:latin typeface="Calibri" panose="020F0502020204030204" pitchFamily="34" charset="0"/>
                <a:ea typeface="Roboto" panose="02000000000000000000" pitchFamily="2" charset="0"/>
                <a:cs typeface="Calibri" panose="020F0502020204030204" pitchFamily="34" charset="0"/>
              </a:rPr>
              <a:t> </a:t>
            </a:r>
            <a:r>
              <a:rPr lang="en-US" sz="2000" dirty="0" err="1">
                <a:latin typeface="Calibri" panose="020F0502020204030204" pitchFamily="34" charset="0"/>
                <a:ea typeface="Roboto" panose="02000000000000000000" pitchFamily="2" charset="0"/>
                <a:cs typeface="Calibri" panose="020F0502020204030204" pitchFamily="34" charset="0"/>
              </a:rPr>
              <a:t>Skrinskis</a:t>
            </a:r>
            <a:endParaRPr lang="ru-RU" sz="2000"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p:cNvSpPr txBox="1"/>
          <p:nvPr/>
        </p:nvSpPr>
        <p:spPr>
          <a:xfrm>
            <a:off x="3676389" y="1240682"/>
            <a:ext cx="4164961" cy="461665"/>
          </a:xfrm>
          <a:prstGeom prst="rect">
            <a:avLst/>
          </a:prstGeom>
          <a:noFill/>
        </p:spPr>
        <p:txBody>
          <a:bodyPr wrap="square" rtlCol="0">
            <a:spAutoFit/>
          </a:bodyPr>
          <a:lstStyle/>
          <a:p>
            <a:r>
              <a:rPr lang="en-US" sz="2400" b="1" u="sng" dirty="0">
                <a:solidFill>
                  <a:schemeClr val="tx1">
                    <a:lumMod val="95000"/>
                    <a:lumOff val="5000"/>
                  </a:schemeClr>
                </a:solidFill>
                <a:latin typeface="Calibri" panose="020F0502020204030204" pitchFamily="34" charset="0"/>
                <a:cs typeface="Calibri" panose="020F0502020204030204" pitchFamily="34" charset="0"/>
              </a:rPr>
              <a:t>Systemic Knowledge Websites</a:t>
            </a:r>
            <a:endParaRPr lang="lt-LT" sz="2400" u="sng"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679268" y="1985554"/>
            <a:ext cx="5538651" cy="2862322"/>
          </a:xfrm>
          <a:prstGeom prst="rect">
            <a:avLst/>
          </a:prstGeom>
          <a:noFill/>
        </p:spPr>
        <p:txBody>
          <a:bodyPr wrap="square" rtlCol="0">
            <a:spAutoFit/>
          </a:bodyPr>
          <a:lstStyle/>
          <a:p>
            <a:r>
              <a:rPr lang="lt-LT" sz="2000" dirty="0">
                <a:latin typeface="Calibri" panose="020F0502020204030204" pitchFamily="34" charset="0"/>
                <a:cs typeface="Calibri" panose="020F0502020204030204" pitchFamily="34" charset="0"/>
              </a:rPr>
              <a:t>https://shkrudnev.com/</a:t>
            </a:r>
          </a:p>
          <a:p>
            <a:r>
              <a:rPr lang="lt-LT" sz="2000" dirty="0">
                <a:latin typeface="Calibri" panose="020F0502020204030204" pitchFamily="34" charset="0"/>
                <a:cs typeface="Calibri" panose="020F0502020204030204" pitchFamily="34" charset="0"/>
              </a:rPr>
              <a:t>https://rnto.info/</a:t>
            </a:r>
          </a:p>
          <a:p>
            <a:r>
              <a:rPr lang="lt-LT" sz="2000" dirty="0">
                <a:latin typeface="Calibri" panose="020F0502020204030204" pitchFamily="34" charset="0"/>
                <a:cs typeface="Calibri" panose="020F0502020204030204" pitchFamily="34" charset="0"/>
              </a:rPr>
              <a:t>https://rnto369.ru/</a:t>
            </a:r>
          </a:p>
          <a:p>
            <a:r>
              <a:rPr lang="lt-LT" sz="2000" dirty="0">
                <a:latin typeface="Calibri" panose="020F0502020204030204" pitchFamily="34" charset="0"/>
                <a:cs typeface="Calibri" panose="020F0502020204030204" pitchFamily="34" charset="0"/>
              </a:rPr>
              <a:t>http://www.salvatorem.r/</a:t>
            </a:r>
          </a:p>
          <a:p>
            <a:r>
              <a:rPr lang="lt-LT" sz="2000" dirty="0">
                <a:latin typeface="Calibri" panose="020F0502020204030204" pitchFamily="34" charset="0"/>
                <a:cs typeface="Calibri" panose="020F0502020204030204" pitchFamily="34" charset="0"/>
              </a:rPr>
              <a:t>https://prirodagizni.info/</a:t>
            </a:r>
          </a:p>
          <a:p>
            <a:r>
              <a:rPr lang="lt-LT" sz="2000" dirty="0">
                <a:latin typeface="Calibri" panose="020F0502020204030204" pitchFamily="34" charset="0"/>
                <a:cs typeface="Calibri" panose="020F0502020204030204" pitchFamily="34" charset="0"/>
              </a:rPr>
              <a:t>https://yuratornado3.wixsite.com/cbornik</a:t>
            </a:r>
          </a:p>
          <a:p>
            <a:r>
              <a:rPr lang="lt-LT" sz="2000" dirty="0">
                <a:latin typeface="Calibri" panose="020F0502020204030204" pitchFamily="34" charset="0"/>
                <a:cs typeface="Calibri" panose="020F0502020204030204" pitchFamily="34" charset="0"/>
              </a:rPr>
              <a:t>https://www.youtube.com/@user-nj4ht5cq9o</a:t>
            </a:r>
          </a:p>
          <a:p>
            <a:r>
              <a:rPr lang="lt-LT" sz="2000" dirty="0">
                <a:latin typeface="Calibri" panose="020F0502020204030204" pitchFamily="34" charset="0"/>
                <a:cs typeface="Calibri" panose="020F0502020204030204" pitchFamily="34" charset="0"/>
              </a:rPr>
              <a:t>https://dzen.ru/id/62677e3dd4f4a907cc022039</a:t>
            </a:r>
          </a:p>
          <a:p>
            <a:r>
              <a:rPr lang="lt-LT" sz="2000" dirty="0">
                <a:latin typeface="Calibri" panose="020F0502020204030204" pitchFamily="34" charset="0"/>
                <a:cs typeface="Calibri" panose="020F0502020204030204" pitchFamily="34" charset="0"/>
              </a:rPr>
              <a:t>https://rutube.ru/channel/4850589/</a:t>
            </a:r>
          </a:p>
        </p:txBody>
      </p:sp>
      <p:sp>
        <p:nvSpPr>
          <p:cNvPr id="4" name="TextBox 3"/>
          <p:cNvSpPr txBox="1"/>
          <p:nvPr/>
        </p:nvSpPr>
        <p:spPr>
          <a:xfrm>
            <a:off x="6339841" y="1985554"/>
            <a:ext cx="4981302" cy="2862322"/>
          </a:xfrm>
          <a:prstGeom prst="rect">
            <a:avLst/>
          </a:prstGeom>
          <a:noFill/>
        </p:spPr>
        <p:txBody>
          <a:bodyPr wrap="square" rtlCol="0">
            <a:spAutoFit/>
          </a:bodyPr>
          <a:lstStyle/>
          <a:p>
            <a:r>
              <a:rPr lang="lt-LT" sz="2000" dirty="0">
                <a:latin typeface="Calibri" panose="020F0502020204030204" pitchFamily="34" charset="0"/>
                <a:cs typeface="Calibri" panose="020F0502020204030204" pitchFamily="34" charset="0"/>
              </a:rPr>
              <a:t>https://www.youtube.com/@9MIDGARD</a:t>
            </a:r>
          </a:p>
          <a:p>
            <a:r>
              <a:rPr lang="lt-LT" sz="2000" dirty="0">
                <a:latin typeface="Calibri" panose="020F0502020204030204" pitchFamily="34" charset="0"/>
                <a:cs typeface="Calibri" panose="020F0502020204030204" pitchFamily="34" charset="0"/>
              </a:rPr>
              <a:t>https://www.svetl.one/</a:t>
            </a:r>
          </a:p>
          <a:p>
            <a:r>
              <a:rPr lang="lt-LT" sz="2000" dirty="0">
                <a:latin typeface="Calibri" panose="020F0502020204030204" pitchFamily="34" charset="0"/>
                <a:cs typeface="Calibri" panose="020F0502020204030204" pitchFamily="34" charset="0"/>
              </a:rPr>
              <a:t>https://svetlworld.com/</a:t>
            </a:r>
          </a:p>
          <a:p>
            <a:r>
              <a:rPr lang="lt-LT" sz="2000" dirty="0">
                <a:latin typeface="Calibri" panose="020F0502020204030204" pitchFamily="34" charset="0"/>
                <a:cs typeface="Calibri" panose="020F0502020204030204" pitchFamily="34" charset="0"/>
              </a:rPr>
              <a:t>https://www.lifegenerator.org/</a:t>
            </a:r>
          </a:p>
          <a:p>
            <a:r>
              <a:rPr lang="lt-LT" sz="2000" dirty="0">
                <a:latin typeface="Calibri" panose="020F0502020204030204" pitchFamily="34" charset="0"/>
                <a:cs typeface="Calibri" panose="020F0502020204030204" pitchFamily="34" charset="0"/>
              </a:rPr>
              <a:t>https://www.nk369earth.com/</a:t>
            </a:r>
          </a:p>
          <a:p>
            <a:r>
              <a:rPr lang="lt-LT" sz="2000" dirty="0">
                <a:latin typeface="Calibri" panose="020F0502020204030204" pitchFamily="34" charset="0"/>
                <a:cs typeface="Calibri" panose="020F0502020204030204" pitchFamily="34" charset="0"/>
              </a:rPr>
              <a:t>https://naujos-zinios.lt/</a:t>
            </a:r>
          </a:p>
          <a:p>
            <a:r>
              <a:rPr lang="lt-LT" sz="2000" dirty="0">
                <a:latin typeface="Calibri" panose="020F0502020204030204" pitchFamily="34" charset="0"/>
                <a:cs typeface="Calibri" panose="020F0502020204030204" pitchFamily="34" charset="0"/>
              </a:rPr>
              <a:t>https://svetlmonde.com/</a:t>
            </a:r>
          </a:p>
          <a:p>
            <a:r>
              <a:rPr lang="lt-LT" sz="2000" dirty="0">
                <a:latin typeface="Calibri" panose="020F0502020204030204" pitchFamily="34" charset="0"/>
                <a:cs typeface="Calibri" panose="020F0502020204030204" pitchFamily="34" charset="0"/>
              </a:rPr>
              <a:t>https://svetldream.com/</a:t>
            </a:r>
          </a:p>
          <a:p>
            <a:r>
              <a:rPr lang="lt-LT" sz="2000" dirty="0">
                <a:latin typeface="Calibri" panose="020F0502020204030204" pitchFamily="34" charset="0"/>
                <a:cs typeface="Calibri" panose="020F0502020204030204" pitchFamily="34" charset="0"/>
              </a:rPr>
              <a:t>https://svetl.de/</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8650" y="5552440"/>
            <a:ext cx="5854700" cy="1038860"/>
          </a:xfrm>
          <a:prstGeom prst="rect">
            <a:avLst/>
          </a:prstGeom>
          <a:noFill/>
        </p:spPr>
        <p:txBody>
          <a:bodyPr wrap="square" rtlCol="0">
            <a:spAutoFit/>
          </a:bodyPr>
          <a:lstStyle/>
          <a:p>
            <a:pPr lvl="0" algn="ctr">
              <a:lnSpc>
                <a:spcPct val="110000"/>
              </a:lnSpc>
            </a:pPr>
            <a:r>
              <a:rPr lang="ru-RU" sz="2800" dirty="0">
                <a:latin typeface="Georgia" panose="02040502050405020303" pitchFamily="18" charset="0"/>
                <a:ea typeface="Arial Unicode MS"/>
              </a:rPr>
              <a:t>Let us clearly define what </a:t>
            </a:r>
            <a:r>
              <a:rPr lang="ru-RU" sz="2800" dirty="0">
                <a:solidFill>
                  <a:srgbClr val="0000FF"/>
                </a:solidFill>
                <a:latin typeface="Georgia" panose="02040502050405020303" pitchFamily="18" charset="0"/>
                <a:ea typeface="Arial Unicode MS"/>
              </a:rPr>
              <a:t>information</a:t>
            </a:r>
            <a:r>
              <a:rPr lang="ru-RU" sz="2800" dirty="0">
                <a:latin typeface="Georgia" panose="02040502050405020303" pitchFamily="18" charset="0"/>
                <a:ea typeface="Arial Unicode MS"/>
              </a:rPr>
              <a:t> and </a:t>
            </a:r>
            <a:r>
              <a:rPr lang="ru-RU" sz="2800" dirty="0">
                <a:solidFill>
                  <a:srgbClr val="0000FF"/>
                </a:solidFill>
                <a:latin typeface="Georgia" panose="02040502050405020303" pitchFamily="18" charset="0"/>
                <a:ea typeface="Arial Unicode MS"/>
              </a:rPr>
              <a:t>knowledge</a:t>
            </a:r>
            <a:r>
              <a:rPr lang="ru-RU" sz="2800" dirty="0">
                <a:latin typeface="Georgia" panose="02040502050405020303" pitchFamily="18" charset="0"/>
                <a:ea typeface="Arial Unicode MS"/>
              </a:rPr>
              <a:t> are.</a:t>
            </a:r>
          </a:p>
        </p:txBody>
      </p:sp>
      <p:pic>
        <p:nvPicPr>
          <p:cNvPr id="4" name="Picture 3" descr="doors"/>
          <p:cNvPicPr>
            <a:picLocks noChangeAspect="1"/>
          </p:cNvPicPr>
          <p:nvPr/>
        </p:nvPicPr>
        <p:blipFill>
          <a:blip r:embed="rId2"/>
          <a:stretch>
            <a:fillRect/>
          </a:stretch>
        </p:blipFill>
        <p:spPr>
          <a:xfrm>
            <a:off x="1734820" y="646430"/>
            <a:ext cx="8721725" cy="481520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3267" y="1378978"/>
            <a:ext cx="6029324" cy="3723005"/>
          </a:xfrm>
          <a:prstGeom prst="rect">
            <a:avLst/>
          </a:prstGeom>
          <a:noFill/>
        </p:spPr>
        <p:txBody>
          <a:bodyPr wrap="square" rtlCol="0">
            <a:spAutoFit/>
          </a:bodyPr>
          <a:lstStyle/>
          <a:p>
            <a:pPr lvl="0" algn="ctr"/>
            <a:r>
              <a:rPr lang="lt-LT" sz="2000" dirty="0">
                <a:solidFill>
                  <a:prstClr val="black"/>
                </a:solidFill>
                <a:latin typeface="Georgia" panose="02040502050405020303" pitchFamily="18" charset="0"/>
              </a:rPr>
              <a:t> </a:t>
            </a:r>
          </a:p>
          <a:p>
            <a:pPr lvl="0" algn="l"/>
            <a:r>
              <a:rPr lang="ru-RU" sz="2400" b="1" dirty="0">
                <a:solidFill>
                  <a:prstClr val="black"/>
                </a:solidFill>
                <a:latin typeface="Georgia" panose="02040502050405020303" pitchFamily="18" charset="0"/>
              </a:rPr>
              <a:t>Some may immediately object:</a:t>
            </a:r>
          </a:p>
          <a:p>
            <a:pPr lvl="0" algn="ctr"/>
            <a:r>
              <a:rPr lang="ru-RU" sz="2400" dirty="0">
                <a:solidFill>
                  <a:prstClr val="black"/>
                </a:solidFill>
                <a:latin typeface="Georgia" panose="02040502050405020303" pitchFamily="18" charset="0"/>
              </a:rPr>
              <a:t> </a:t>
            </a:r>
          </a:p>
          <a:p>
            <a:pPr lvl="0" algn="l"/>
            <a:r>
              <a:rPr lang="ru-RU" sz="2400" dirty="0">
                <a:solidFill>
                  <a:prstClr val="black"/>
                </a:solidFill>
                <a:latin typeface="Georgia" panose="02040502050405020303" pitchFamily="18" charset="0"/>
              </a:rPr>
              <a:t>Aren’t these two the same thing?</a:t>
            </a:r>
          </a:p>
          <a:p>
            <a:pPr lvl="0" algn="l"/>
            <a:r>
              <a:rPr lang="ru-RU" sz="2400" dirty="0">
                <a:solidFill>
                  <a:prstClr val="black"/>
                </a:solidFill>
                <a:latin typeface="Georgia" panose="02040502050405020303" pitchFamily="18" charset="0"/>
              </a:rPr>
              <a:t> The similarity of these concepts can be misleading, but if we pause for a moment and reflect on the meaning of these two words, our reaction would be no less than pure astonishment.</a:t>
            </a:r>
            <a:r>
              <a:rPr lang="lt-LT" sz="2400" dirty="0">
                <a:solidFill>
                  <a:prstClr val="black"/>
                </a:solidFill>
                <a:latin typeface="Georgia" panose="02040502050405020303" pitchFamily="18" charset="0"/>
              </a:rPr>
              <a:t> </a:t>
            </a:r>
          </a:p>
          <a:p>
            <a:pPr lvl="0" algn="l"/>
            <a:endParaRPr lang="lt-LT" sz="2400" dirty="0">
              <a:solidFill>
                <a:prstClr val="black"/>
              </a:solidFill>
              <a:latin typeface="Oranienbaum"/>
            </a:endParaRPr>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506730"/>
            <a:ext cx="5446395" cy="6171565"/>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725" y="1391285"/>
            <a:ext cx="5681345" cy="2707005"/>
          </a:xfrm>
          <a:prstGeom prst="rect">
            <a:avLst/>
          </a:prstGeom>
          <a:noFill/>
          <a:effectLst>
            <a:outerShdw blurRad="76200" dir="13500000" sy="23000" kx="1200000" algn="br" rotWithShape="0">
              <a:prstClr val="black">
                <a:alpha val="20000"/>
              </a:prstClr>
            </a:outerShdw>
          </a:effectLst>
        </p:spPr>
        <p:txBody>
          <a:bodyPr wrap="square" rtlCol="0">
            <a:spAutoFit/>
          </a:bodyPr>
          <a:lstStyle/>
          <a:p>
            <a:pPr marL="285750" indent="-285750" algn="just">
              <a:buFont typeface="Wingdings" panose="05000000000000000000" pitchFamily="2" charset="2"/>
              <a:buChar char="Ø"/>
            </a:pPr>
            <a:endParaRPr lang="lt-LT" dirty="0">
              <a:solidFill>
                <a:prstClr val="black"/>
              </a:solidFill>
              <a:latin typeface="Calibri" panose="020F0502020204030204"/>
              <a:ea typeface="+mj-ea"/>
              <a:cs typeface="+mj-cs"/>
            </a:endParaRPr>
          </a:p>
          <a:p>
            <a:pPr algn="just"/>
            <a:r>
              <a:rPr lang="lt-LT" dirty="0">
                <a:solidFill>
                  <a:prstClr val="black"/>
                </a:solidFill>
                <a:latin typeface="Calibri" panose="020F0502020204030204"/>
                <a:ea typeface="+mj-ea"/>
                <a:cs typeface="+mj-cs"/>
              </a:rPr>
              <a:t>		</a:t>
            </a:r>
          </a:p>
          <a:p>
            <a:pPr algn="ctr"/>
            <a:r>
              <a:rPr lang="lt-LT" sz="2000" dirty="0">
                <a:solidFill>
                  <a:prstClr val="black"/>
                </a:solidFill>
                <a:latin typeface="Georgia" panose="02040502050405020303" pitchFamily="18" charset="0"/>
                <a:ea typeface="+mj-ea"/>
                <a:cs typeface="+mj-cs"/>
              </a:rPr>
              <a:t>	</a:t>
            </a:r>
          </a:p>
          <a:p>
            <a:pPr algn="l"/>
            <a:r>
              <a:rPr lang="ru-RU" sz="2400" dirty="0">
                <a:solidFill>
                  <a:prstClr val="black"/>
                </a:solidFill>
                <a:latin typeface="Georgia" panose="02040502050405020303" pitchFamily="18" charset="0"/>
                <a:ea typeface="+mj-ea"/>
                <a:cs typeface="+mj-cs"/>
              </a:rPr>
              <a:t>Each word has its own meaning, not</a:t>
            </a:r>
          </a:p>
          <a:p>
            <a:pPr algn="l"/>
            <a:r>
              <a:rPr lang="ru-RU" sz="2400" dirty="0">
                <a:solidFill>
                  <a:prstClr val="black"/>
                </a:solidFill>
                <a:latin typeface="Georgia" panose="02040502050405020303" pitchFamily="18" charset="0"/>
                <a:ea typeface="+mj-ea"/>
                <a:cs typeface="+mj-cs"/>
              </a:rPr>
              <a:t> just its own sound.</a:t>
            </a:r>
            <a:r>
              <a:rPr lang="en-US" altLang="ru-RU" sz="2400" dirty="0">
                <a:solidFill>
                  <a:prstClr val="black"/>
                </a:solidFill>
                <a:latin typeface="Georgia" panose="02040502050405020303" pitchFamily="18" charset="0"/>
                <a:ea typeface="+mj-ea"/>
                <a:cs typeface="+mj-cs"/>
              </a:rPr>
              <a:t> </a:t>
            </a:r>
            <a:r>
              <a:rPr lang="ru-RU" sz="2400" dirty="0">
                <a:solidFill>
                  <a:prstClr val="black"/>
                </a:solidFill>
                <a:latin typeface="Georgia" panose="02040502050405020303" pitchFamily="18" charset="0"/>
                <a:ea typeface="+mj-ea"/>
                <a:cs typeface="+mj-cs"/>
              </a:rPr>
              <a:t>Let us more closely examine the meaning of the words –</a:t>
            </a:r>
            <a:r>
              <a:rPr lang="ru-RU" sz="2400" b="1" dirty="0">
                <a:solidFill>
                  <a:prstClr val="black"/>
                </a:solidFill>
                <a:latin typeface="Georgia" panose="02040502050405020303" pitchFamily="18" charset="0"/>
                <a:ea typeface="+mj-ea"/>
                <a:cs typeface="+mj-cs"/>
              </a:rPr>
              <a:t> </a:t>
            </a:r>
            <a:r>
              <a:rPr lang="en-US" sz="2400" b="1" dirty="0">
                <a:solidFill>
                  <a:srgbClr val="0000FF"/>
                </a:solidFill>
                <a:latin typeface="Georgia" panose="02040502050405020303" pitchFamily="18" charset="0"/>
                <a:ea typeface="+mj-ea"/>
                <a:cs typeface="+mj-cs"/>
              </a:rPr>
              <a:t>“</a:t>
            </a:r>
            <a:r>
              <a:rPr lang="ru-RU" sz="2400" b="1" dirty="0">
                <a:solidFill>
                  <a:srgbClr val="0000FF"/>
                </a:solidFill>
                <a:latin typeface="Georgia" panose="02040502050405020303" pitchFamily="18" charset="0"/>
                <a:ea typeface="+mj-ea"/>
                <a:cs typeface="+mj-cs"/>
              </a:rPr>
              <a:t>information</a:t>
            </a:r>
            <a:r>
              <a:rPr lang="en-US" sz="2400" b="1" dirty="0">
                <a:solidFill>
                  <a:srgbClr val="0000FF"/>
                </a:solidFill>
                <a:latin typeface="Georgia" panose="02040502050405020303" pitchFamily="18" charset="0"/>
                <a:ea typeface="+mj-ea"/>
                <a:cs typeface="+mj-cs"/>
              </a:rPr>
              <a:t>”</a:t>
            </a:r>
            <a:r>
              <a:rPr lang="ru-RU" sz="2400" b="1" dirty="0">
                <a:solidFill>
                  <a:prstClr val="black"/>
                </a:solidFill>
                <a:latin typeface="Georgia" panose="02040502050405020303" pitchFamily="18" charset="0"/>
                <a:ea typeface="+mj-ea"/>
                <a:cs typeface="+mj-cs"/>
              </a:rPr>
              <a:t> </a:t>
            </a:r>
            <a:r>
              <a:rPr lang="ru-RU" sz="2400" dirty="0">
                <a:solidFill>
                  <a:prstClr val="black"/>
                </a:solidFill>
                <a:latin typeface="Georgia" panose="02040502050405020303" pitchFamily="18" charset="0"/>
                <a:ea typeface="+mj-ea"/>
                <a:cs typeface="+mj-cs"/>
              </a:rPr>
              <a:t>and </a:t>
            </a:r>
            <a:r>
              <a:rPr lang="en-US" sz="2400" dirty="0">
                <a:solidFill>
                  <a:srgbClr val="0000FF"/>
                </a:solidFill>
                <a:latin typeface="Georgia" panose="02040502050405020303" pitchFamily="18" charset="0"/>
                <a:ea typeface="+mj-ea"/>
                <a:cs typeface="+mj-cs"/>
              </a:rPr>
              <a:t>“</a:t>
            </a:r>
            <a:r>
              <a:rPr lang="ru-RU" sz="2400" b="1" dirty="0">
                <a:solidFill>
                  <a:srgbClr val="0000FF"/>
                </a:solidFill>
                <a:latin typeface="Georgia" panose="02040502050405020303" pitchFamily="18" charset="0"/>
                <a:ea typeface="+mj-ea"/>
                <a:cs typeface="+mj-cs"/>
              </a:rPr>
              <a:t>knowledge</a:t>
            </a:r>
            <a:r>
              <a:rPr lang="en-US" sz="2400" b="1" dirty="0">
                <a:solidFill>
                  <a:srgbClr val="0000FF"/>
                </a:solidFill>
                <a:latin typeface="Georgia" panose="02040502050405020303" pitchFamily="18" charset="0"/>
                <a:ea typeface="+mj-ea"/>
                <a:cs typeface="+mj-cs"/>
              </a:rPr>
              <a:t>”</a:t>
            </a:r>
            <a:r>
              <a:rPr lang="lt-LT" sz="2000" dirty="0">
                <a:solidFill>
                  <a:prstClr val="black"/>
                </a:solidFill>
                <a:latin typeface="Georgia" panose="02040502050405020303" pitchFamily="18" charset="0"/>
                <a:ea typeface="+mj-ea"/>
                <a:cs typeface="+mj-cs"/>
              </a:rPr>
              <a:t>		</a:t>
            </a:r>
          </a:p>
          <a:p>
            <a:pPr algn="just"/>
            <a:endParaRPr lang="lt-LT" dirty="0">
              <a:solidFill>
                <a:prstClr val="black"/>
              </a:solidFill>
              <a:latin typeface="Calibri" panose="020F0502020204030204"/>
              <a:ea typeface="+mj-ea"/>
              <a:cs typeface="+mj-cs"/>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2604" y="1272396"/>
            <a:ext cx="5750943" cy="4313208"/>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9430" y="2778760"/>
            <a:ext cx="6137910" cy="1198880"/>
          </a:xfrm>
          <a:prstGeom prst="rect">
            <a:avLst/>
          </a:prstGeom>
          <a:noFill/>
        </p:spPr>
        <p:txBody>
          <a:bodyPr wrap="square" rtlCol="0">
            <a:spAutoFit/>
          </a:bodyPr>
          <a:lstStyle/>
          <a:p>
            <a:pPr indent="0" algn="l">
              <a:buFont typeface="Wingdings" panose="05000000000000000000" pitchFamily="2" charset="2"/>
              <a:buNone/>
            </a:pPr>
            <a:r>
              <a:rPr lang="ru-RU" sz="2400" dirty="0">
                <a:solidFill>
                  <a:srgbClr val="0000FF"/>
                </a:solidFill>
                <a:latin typeface="Georgia" panose="02040502050405020303" pitchFamily="18" charset="0"/>
                <a:ea typeface="+mj-ea"/>
                <a:cs typeface="+mj-cs"/>
              </a:rPr>
              <a:t>Information</a:t>
            </a:r>
            <a:r>
              <a:rPr lang="ru-RU" sz="2400" dirty="0">
                <a:solidFill>
                  <a:prstClr val="black"/>
                </a:solidFill>
                <a:latin typeface="Georgia" panose="02040502050405020303" pitchFamily="18" charset="0"/>
                <a:ea typeface="+mj-ea"/>
                <a:cs typeface="+mj-cs"/>
              </a:rPr>
              <a:t> is a message we receive through the sensory organs about what </a:t>
            </a:r>
          </a:p>
          <a:p>
            <a:pPr indent="0" algn="l">
              <a:buFont typeface="Wingdings" panose="05000000000000000000" pitchFamily="2" charset="2"/>
              <a:buNone/>
            </a:pPr>
            <a:r>
              <a:rPr lang="ru-RU" sz="2400" dirty="0">
                <a:solidFill>
                  <a:prstClr val="black"/>
                </a:solidFill>
                <a:latin typeface="Georgia" panose="02040502050405020303" pitchFamily="18" charset="0"/>
                <a:ea typeface="+mj-ea"/>
                <a:cs typeface="+mj-cs"/>
              </a:rPr>
              <a:t>is happening around and within us</a:t>
            </a:r>
            <a:r>
              <a:rPr lang="en-US" altLang="ru-RU" sz="2400" dirty="0">
                <a:solidFill>
                  <a:prstClr val="black"/>
                </a:solidFill>
                <a:latin typeface="Georgia" panose="02040502050405020303" pitchFamily="18" charset="0"/>
                <a:ea typeface="+mj-ea"/>
                <a:cs typeface="+mj-cs"/>
              </a:rPr>
              <a:t>.</a:t>
            </a:r>
            <a:r>
              <a:rPr lang="ru-RU" sz="2400" dirty="0">
                <a:solidFill>
                  <a:prstClr val="black"/>
                </a:solidFill>
                <a:latin typeface="Georgia" panose="02040502050405020303" pitchFamily="18" charset="0"/>
                <a:ea typeface="+mj-ea"/>
                <a:cs typeface="+mj-cs"/>
              </a:rPr>
              <a:t> </a:t>
            </a:r>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rcRect l="29422" r="29422"/>
          <a:stretch>
            <a:fillRect/>
          </a:stretch>
        </p:blipFill>
        <p:spPr>
          <a:xfrm flipH="1">
            <a:off x="806450" y="466725"/>
            <a:ext cx="4144645" cy="6164580"/>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1295" y="1905635"/>
            <a:ext cx="5426710" cy="3046095"/>
          </a:xfrm>
          <a:prstGeom prst="rect">
            <a:avLst/>
          </a:prstGeom>
          <a:noFill/>
        </p:spPr>
        <p:txBody>
          <a:bodyPr wrap="square" rtlCol="0">
            <a:spAutoFit/>
          </a:bodyPr>
          <a:lstStyle/>
          <a:p>
            <a:pPr algn="l"/>
            <a:r>
              <a:rPr lang="ru-RU" sz="2400" dirty="0">
                <a:solidFill>
                  <a:srgbClr val="0000FF"/>
                </a:solidFill>
                <a:latin typeface="Georgia" panose="02040502050405020303" pitchFamily="18" charset="0"/>
                <a:ea typeface="+mj-ea"/>
                <a:cs typeface="+mj-cs"/>
              </a:rPr>
              <a:t>Knowledge</a:t>
            </a:r>
            <a:r>
              <a:rPr lang="ru-RU" sz="2400" dirty="0">
                <a:solidFill>
                  <a:prstClr val="black"/>
                </a:solidFill>
                <a:latin typeface="Georgia" panose="02040502050405020303" pitchFamily="18" charset="0"/>
                <a:ea typeface="+mj-ea"/>
                <a:cs typeface="+mj-cs"/>
              </a:rPr>
              <a:t> is comprehending</a:t>
            </a:r>
            <a:r>
              <a:rPr lang="en-US" altLang="ru-RU" sz="2400" dirty="0">
                <a:solidFill>
                  <a:prstClr val="black"/>
                </a:solidFill>
                <a:latin typeface="Georgia" panose="02040502050405020303" pitchFamily="18" charset="0"/>
                <a:ea typeface="+mj-ea"/>
                <a:cs typeface="+mj-cs"/>
              </a:rPr>
              <a:t> </a:t>
            </a:r>
            <a:r>
              <a:rPr lang="ru-RU" sz="2400" dirty="0">
                <a:solidFill>
                  <a:prstClr val="black"/>
                </a:solidFill>
                <a:latin typeface="Georgia" panose="02040502050405020303" pitchFamily="18" charset="0"/>
                <a:ea typeface="+mj-ea"/>
                <a:cs typeface="+mj-cs"/>
              </a:rPr>
              <a:t>and understanding what is happening around and</a:t>
            </a:r>
            <a:r>
              <a:rPr lang="en-US" altLang="ru-RU" sz="2400" dirty="0">
                <a:solidFill>
                  <a:prstClr val="black"/>
                </a:solidFill>
                <a:latin typeface="Georgia" panose="02040502050405020303" pitchFamily="18" charset="0"/>
                <a:ea typeface="+mj-ea"/>
                <a:cs typeface="+mj-cs"/>
              </a:rPr>
              <a:t> </a:t>
            </a:r>
            <a:r>
              <a:rPr lang="ru-RU" sz="2400" dirty="0">
                <a:solidFill>
                  <a:prstClr val="black"/>
                </a:solidFill>
                <a:latin typeface="Georgia" panose="02040502050405020303" pitchFamily="18" charset="0"/>
                <a:ea typeface="+mj-ea"/>
                <a:cs typeface="+mj-cs"/>
              </a:rPr>
              <a:t>within us.</a:t>
            </a:r>
          </a:p>
          <a:p>
            <a:pPr algn="ctr"/>
            <a:endParaRPr lang="ru-RU" sz="2400" dirty="0">
              <a:solidFill>
                <a:prstClr val="black"/>
              </a:solidFill>
              <a:latin typeface="Georgia" panose="02040502050405020303" pitchFamily="18" charset="0"/>
              <a:ea typeface="+mj-ea"/>
              <a:cs typeface="+mj-cs"/>
            </a:endParaRPr>
          </a:p>
          <a:p>
            <a:pPr algn="l"/>
            <a:r>
              <a:rPr lang="ru-RU" sz="2400" dirty="0">
                <a:solidFill>
                  <a:prstClr val="black"/>
                </a:solidFill>
                <a:latin typeface="Georgia" panose="02040502050405020303" pitchFamily="18" charset="0"/>
                <a:ea typeface="+mj-ea"/>
                <a:cs typeface="+mj-cs"/>
              </a:rPr>
              <a:t>At first glance, it may seem like a minor difference, but in reality, these  concepts differ like day and night.</a:t>
            </a:r>
            <a:br>
              <a:rPr lang="lt-LT" sz="2400" dirty="0">
                <a:solidFill>
                  <a:prstClr val="black"/>
                </a:solidFill>
                <a:latin typeface="Georgia" panose="02040502050405020303" pitchFamily="18" charset="0"/>
                <a:ea typeface="+mj-ea"/>
                <a:cs typeface="+mj-cs"/>
              </a:rPr>
            </a:br>
            <a:r>
              <a:rPr lang="lt-LT" sz="2400" dirty="0">
                <a:solidFill>
                  <a:prstClr val="black"/>
                </a:solidFill>
                <a:latin typeface="Georgia" panose="02040502050405020303" pitchFamily="18" charset="0"/>
                <a:ea typeface="+mj-ea"/>
                <a:cs typeface="+mj-cs"/>
              </a:rPr>
              <a:t>	</a:t>
            </a:r>
            <a:endParaRPr lang="lt-LT" sz="2400"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rcRect t="258" b="258"/>
          <a:stretch>
            <a:fillRect/>
          </a:stretch>
        </p:blipFill>
        <p:spPr>
          <a:xfrm flipH="1">
            <a:off x="294005" y="1483995"/>
            <a:ext cx="5822315" cy="4233545"/>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930" y="1001395"/>
            <a:ext cx="9204960" cy="1200329"/>
          </a:xfrm>
          <a:prstGeom prst="rect">
            <a:avLst/>
          </a:prstGeom>
          <a:noFill/>
        </p:spPr>
        <p:txBody>
          <a:bodyPr wrap="square" rtlCol="0">
            <a:spAutoFit/>
          </a:bodyPr>
          <a:lstStyle/>
          <a:p>
            <a:pPr algn="l"/>
            <a:r>
              <a:rPr sz="2400" dirty="0">
                <a:solidFill>
                  <a:srgbClr val="0000FF"/>
                </a:solidFill>
                <a:latin typeface="Georgia" panose="02040502050405020303" pitchFamily="18" charset="0"/>
                <a:ea typeface="+mj-ea"/>
                <a:cs typeface="+mj-cs"/>
              </a:rPr>
              <a:t>Knowledge</a:t>
            </a:r>
            <a:r>
              <a:rPr sz="2400" dirty="0">
                <a:solidFill>
                  <a:prstClr val="black"/>
                </a:solidFill>
                <a:latin typeface="Georgia" panose="02040502050405020303" pitchFamily="18" charset="0"/>
                <a:ea typeface="+mj-ea"/>
                <a:cs typeface="+mj-cs"/>
              </a:rPr>
              <a:t> is meaningful and </a:t>
            </a:r>
            <a:r>
              <a:rPr lang="en-US" sz="2400" dirty="0">
                <a:solidFill>
                  <a:prstClr val="black"/>
                </a:solidFill>
                <a:latin typeface="Georgia" panose="02040502050405020303" pitchFamily="18" charset="0"/>
                <a:ea typeface="+mj-ea"/>
                <a:cs typeface="+mj-cs"/>
              </a:rPr>
              <a:t>the understanding of cognized information received through </a:t>
            </a:r>
            <a:r>
              <a:rPr sz="2400" dirty="0">
                <a:solidFill>
                  <a:prstClr val="black"/>
                </a:solidFill>
                <a:latin typeface="Georgia" panose="02040502050405020303" pitchFamily="18" charset="0"/>
                <a:ea typeface="+mj-ea"/>
                <a:cs typeface="+mj-cs"/>
              </a:rPr>
              <a:t>our sensory organs about what is happening around and within us.</a:t>
            </a:r>
          </a:p>
        </p:txBody>
      </p:sp>
      <p:sp>
        <p:nvSpPr>
          <p:cNvPr id="7" name="Laisva forma: figūra 6"/>
          <p:cNvSpPr/>
          <p:nvPr/>
        </p:nvSpPr>
        <p:spPr>
          <a:xfrm>
            <a:off x="2543422" y="2504782"/>
            <a:ext cx="2132991" cy="1912131"/>
          </a:xfrm>
          <a:custGeom>
            <a:avLst/>
            <a:gdLst>
              <a:gd name="connsiteX0" fmla="*/ 217501 w 2132990"/>
              <a:gd name="connsiteY0" fmla="*/ 1350300 h 1912131"/>
              <a:gd name="connsiteX1" fmla="*/ 217501 w 2132990"/>
              <a:gd name="connsiteY1" fmla="*/ 1350300 h 1912131"/>
              <a:gd name="connsiteX2" fmla="*/ 532552 w 2132990"/>
              <a:gd name="connsiteY2" fmla="*/ 1480685 h 1912131"/>
              <a:gd name="connsiteX3" fmla="*/ 927307 w 2132990"/>
              <a:gd name="connsiteY3" fmla="*/ 1126692 h 1912131"/>
              <a:gd name="connsiteX4" fmla="*/ 1253309 w 2132990"/>
              <a:gd name="connsiteY4" fmla="*/ 1357574 h 1912131"/>
              <a:gd name="connsiteX5" fmla="*/ 1187836 w 2132990"/>
              <a:gd name="connsiteY5" fmla="*/ 1752088 h 1912131"/>
              <a:gd name="connsiteX6" fmla="*/ 1567241 w 2132990"/>
              <a:gd name="connsiteY6" fmla="*/ 1909334 h 1912131"/>
              <a:gd name="connsiteX7" fmla="*/ 1573956 w 2132990"/>
              <a:gd name="connsiteY7" fmla="*/ 1912132 h 1912131"/>
              <a:gd name="connsiteX8" fmla="*/ 2132990 w 2132990"/>
              <a:gd name="connsiteY8" fmla="*/ 559594 h 1912131"/>
              <a:gd name="connsiteX9" fmla="*/ 776535 w 2132990"/>
              <a:gd name="connsiteY9" fmla="*/ 0 h 1912131"/>
              <a:gd name="connsiteX10" fmla="*/ 565568 w 2132990"/>
              <a:gd name="connsiteY10" fmla="*/ 518743 h 1912131"/>
              <a:gd name="connsiteX11" fmla="*/ 565568 w 2132990"/>
              <a:gd name="connsiteY11" fmla="*/ 518743 h 1912131"/>
              <a:gd name="connsiteX12" fmla="*/ 549340 w 2132990"/>
              <a:gd name="connsiteY12" fmla="*/ 557355 h 1912131"/>
              <a:gd name="connsiteX13" fmla="*/ 544863 w 2132990"/>
              <a:gd name="connsiteY13" fmla="*/ 539448 h 1912131"/>
              <a:gd name="connsiteX14" fmla="*/ 165459 w 2132990"/>
              <a:gd name="connsiteY14" fmla="*/ 382203 h 1912131"/>
              <a:gd name="connsiteX15" fmla="*/ 16047 w 2132990"/>
              <a:gd name="connsiteY15" fmla="*/ 523780 h 1912131"/>
              <a:gd name="connsiteX16" fmla="*/ 195067 w 2132990"/>
              <a:gd name="connsiteY16" fmla="*/ 892563 h 1912131"/>
              <a:gd name="connsiteX17" fmla="*/ 401048 w 2132990"/>
              <a:gd name="connsiteY17" fmla="*/ 886397 h 1912131"/>
              <a:gd name="connsiteX18" fmla="*/ 418955 w 2132990"/>
              <a:gd name="connsiteY18" fmla="*/ 879122 h 1912131"/>
              <a:gd name="connsiteX19" fmla="*/ 408323 w 2132990"/>
              <a:gd name="connsiteY19" fmla="*/ 904863 h 1912131"/>
              <a:gd name="connsiteX20" fmla="*/ 408323 w 2132990"/>
              <a:gd name="connsiteY20" fmla="*/ 904863 h 19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2990" h="1912131">
                <a:moveTo>
                  <a:pt x="217501" y="1350300"/>
                </a:moveTo>
                <a:lnTo>
                  <a:pt x="217501" y="1350300"/>
                </a:lnTo>
                <a:lnTo>
                  <a:pt x="532552" y="1480685"/>
                </a:lnTo>
                <a:cubicBezTo>
                  <a:pt x="543806" y="1273927"/>
                  <a:pt x="720542" y="1115438"/>
                  <a:pt x="927307" y="1126692"/>
                </a:cubicBezTo>
                <a:cubicBezTo>
                  <a:pt x="1071341" y="1134532"/>
                  <a:pt x="1198105" y="1224307"/>
                  <a:pt x="1253309" y="1357574"/>
                </a:cubicBezTo>
                <a:cubicBezTo>
                  <a:pt x="1306722" y="1491004"/>
                  <a:pt x="1281484" y="1643062"/>
                  <a:pt x="1187836" y="1752088"/>
                </a:cubicBezTo>
                <a:lnTo>
                  <a:pt x="1567241" y="1909334"/>
                </a:lnTo>
                <a:lnTo>
                  <a:pt x="1573956" y="1912132"/>
                </a:lnTo>
                <a:lnTo>
                  <a:pt x="2132990" y="559594"/>
                </a:lnTo>
                <a:lnTo>
                  <a:pt x="776535" y="0"/>
                </a:lnTo>
                <a:lnTo>
                  <a:pt x="565568" y="518743"/>
                </a:lnTo>
                <a:lnTo>
                  <a:pt x="565568" y="518743"/>
                </a:lnTo>
                <a:lnTo>
                  <a:pt x="549340" y="557355"/>
                </a:lnTo>
                <a:lnTo>
                  <a:pt x="544863" y="539448"/>
                </a:lnTo>
                <a:cubicBezTo>
                  <a:pt x="483269" y="391503"/>
                  <a:pt x="313650" y="321201"/>
                  <a:pt x="165459" y="382203"/>
                </a:cubicBezTo>
                <a:cubicBezTo>
                  <a:pt x="100490" y="410255"/>
                  <a:pt x="47552" y="460411"/>
                  <a:pt x="16047" y="523780"/>
                </a:cubicBezTo>
                <a:cubicBezTo>
                  <a:pt x="-36353" y="675049"/>
                  <a:pt x="43792" y="840163"/>
                  <a:pt x="195067" y="892563"/>
                </a:cubicBezTo>
                <a:cubicBezTo>
                  <a:pt x="262162" y="915809"/>
                  <a:pt x="335458" y="913615"/>
                  <a:pt x="401048" y="886397"/>
                </a:cubicBezTo>
                <a:lnTo>
                  <a:pt x="418955" y="879122"/>
                </a:lnTo>
                <a:lnTo>
                  <a:pt x="408323" y="904863"/>
                </a:lnTo>
                <a:lnTo>
                  <a:pt x="408323" y="9048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12700" cap="flat">
            <a:solidFill>
              <a:schemeClr val="accent1"/>
            </a:solidFill>
            <a:prstDash val="solid"/>
            <a:miter/>
          </a:ln>
        </p:spPr>
        <p:txBody>
          <a:bodyPr rtlCol="0" anchor="ctr"/>
          <a:lstStyle/>
          <a:p>
            <a:endParaRPr lang="lt-LT"/>
          </a:p>
        </p:txBody>
      </p:sp>
      <p:sp>
        <p:nvSpPr>
          <p:cNvPr id="8" name="Laisva forma: figūra 7"/>
          <p:cNvSpPr/>
          <p:nvPr/>
        </p:nvSpPr>
        <p:spPr>
          <a:xfrm>
            <a:off x="625313" y="4830632"/>
            <a:ext cx="2073332" cy="1454943"/>
          </a:xfrm>
          <a:custGeom>
            <a:avLst/>
            <a:gdLst>
              <a:gd name="connsiteX0" fmla="*/ 1881354 w 2073332"/>
              <a:gd name="connsiteY0" fmla="*/ 933402 h 1454943"/>
              <a:gd name="connsiteX1" fmla="*/ 2059092 w 2073332"/>
              <a:gd name="connsiteY1" fmla="*/ 579874 h 1454943"/>
              <a:gd name="connsiteX2" fmla="*/ 1705563 w 2073332"/>
              <a:gd name="connsiteY2" fmla="*/ 402135 h 1454943"/>
              <a:gd name="connsiteX3" fmla="*/ 1566863 w 2073332"/>
              <a:gd name="connsiteY3" fmla="*/ 503634 h 1454943"/>
              <a:gd name="connsiteX4" fmla="*/ 1566863 w 2073332"/>
              <a:gd name="connsiteY4" fmla="*/ 0 h 1454943"/>
              <a:gd name="connsiteX5" fmla="*/ 1227189 w 2073332"/>
              <a:gd name="connsiteY5" fmla="*/ 0 h 1454943"/>
              <a:gd name="connsiteX6" fmla="*/ 1231106 w 2073332"/>
              <a:gd name="connsiteY6" fmla="*/ 55959 h 1454943"/>
              <a:gd name="connsiteX7" fmla="*/ 783431 w 2073332"/>
              <a:gd name="connsiteY7" fmla="*/ 503634 h 1454943"/>
              <a:gd name="connsiteX8" fmla="*/ 335756 w 2073332"/>
              <a:gd name="connsiteY8" fmla="*/ 55959 h 1454943"/>
              <a:gd name="connsiteX9" fmla="*/ 339673 w 2073332"/>
              <a:gd name="connsiteY9" fmla="*/ 0 h 1454943"/>
              <a:gd name="connsiteX10" fmla="*/ 0 w 2073332"/>
              <a:gd name="connsiteY10" fmla="*/ 0 h 1454943"/>
              <a:gd name="connsiteX11" fmla="*/ 0 w 2073332"/>
              <a:gd name="connsiteY11" fmla="*/ 1454944 h 1454943"/>
              <a:gd name="connsiteX12" fmla="*/ 1566863 w 2073332"/>
              <a:gd name="connsiteY12" fmla="*/ 1454944 h 1454943"/>
              <a:gd name="connsiteX13" fmla="*/ 1566863 w 2073332"/>
              <a:gd name="connsiteY13" fmla="*/ 839391 h 1454943"/>
              <a:gd name="connsiteX14" fmla="*/ 1587008 w 2073332"/>
              <a:gd name="connsiteY14" fmla="*/ 864013 h 1454943"/>
              <a:gd name="connsiteX15" fmla="*/ 1597640 w 2073332"/>
              <a:gd name="connsiteY15" fmla="*/ 880241 h 1454943"/>
              <a:gd name="connsiteX16" fmla="*/ 1846659 w 2073332"/>
              <a:gd name="connsiteY16" fmla="*/ 944595 h 1454943"/>
              <a:gd name="connsiteX17" fmla="*/ 1874080 w 2073332"/>
              <a:gd name="connsiteY17" fmla="*/ 936201 h 14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3332" h="1454943">
                <a:moveTo>
                  <a:pt x="1881354" y="933402"/>
                </a:moveTo>
                <a:cubicBezTo>
                  <a:pt x="2028057" y="884858"/>
                  <a:pt x="2107637" y="726577"/>
                  <a:pt x="2059092" y="579874"/>
                </a:cubicBezTo>
                <a:cubicBezTo>
                  <a:pt x="2010548" y="433171"/>
                  <a:pt x="1852267" y="353596"/>
                  <a:pt x="1705563" y="402135"/>
                </a:cubicBezTo>
                <a:cubicBezTo>
                  <a:pt x="1649828" y="420580"/>
                  <a:pt x="1601300" y="456086"/>
                  <a:pt x="1566863" y="503634"/>
                </a:cubicBezTo>
                <a:lnTo>
                  <a:pt x="1566863" y="0"/>
                </a:lnTo>
                <a:lnTo>
                  <a:pt x="1227189" y="0"/>
                </a:lnTo>
                <a:cubicBezTo>
                  <a:pt x="1229646" y="18556"/>
                  <a:pt x="1230955" y="37241"/>
                  <a:pt x="1231106" y="55959"/>
                </a:cubicBezTo>
                <a:cubicBezTo>
                  <a:pt x="1231106" y="303205"/>
                  <a:pt x="1030677" y="503634"/>
                  <a:pt x="783431" y="503634"/>
                </a:cubicBezTo>
                <a:cubicBezTo>
                  <a:pt x="536186" y="503634"/>
                  <a:pt x="335756" y="303205"/>
                  <a:pt x="335756" y="55959"/>
                </a:cubicBezTo>
                <a:cubicBezTo>
                  <a:pt x="335907" y="37241"/>
                  <a:pt x="337217" y="18556"/>
                  <a:pt x="339673" y="0"/>
                </a:cubicBezTo>
                <a:lnTo>
                  <a:pt x="0" y="0"/>
                </a:lnTo>
                <a:lnTo>
                  <a:pt x="0" y="1454944"/>
                </a:lnTo>
                <a:lnTo>
                  <a:pt x="1566863" y="1454944"/>
                </a:lnTo>
                <a:lnTo>
                  <a:pt x="1566863" y="839391"/>
                </a:lnTo>
                <a:cubicBezTo>
                  <a:pt x="1573102" y="847981"/>
                  <a:pt x="1579828" y="856201"/>
                  <a:pt x="1587008" y="864013"/>
                </a:cubicBezTo>
                <a:cubicBezTo>
                  <a:pt x="1590024" y="869749"/>
                  <a:pt x="1593583" y="875182"/>
                  <a:pt x="1597640" y="880241"/>
                </a:cubicBezTo>
                <a:cubicBezTo>
                  <a:pt x="1663784" y="943581"/>
                  <a:pt x="1758109" y="967963"/>
                  <a:pt x="1846659" y="944595"/>
                </a:cubicBezTo>
                <a:cubicBezTo>
                  <a:pt x="1856172" y="944595"/>
                  <a:pt x="1865126" y="938998"/>
                  <a:pt x="1874080" y="93620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cap="flat">
            <a:solidFill>
              <a:schemeClr val="accent1"/>
            </a:solidFill>
            <a:prstDash val="solid"/>
            <a:miter/>
          </a:ln>
        </p:spPr>
        <p:txBody>
          <a:bodyPr rtlCol="0" anchor="ctr"/>
          <a:lstStyle/>
          <a:p>
            <a:endParaRPr lang="lt-LT"/>
          </a:p>
        </p:txBody>
      </p:sp>
      <p:sp>
        <p:nvSpPr>
          <p:cNvPr id="9" name="Laisva forma: figūra 8"/>
          <p:cNvSpPr/>
          <p:nvPr/>
        </p:nvSpPr>
        <p:spPr>
          <a:xfrm>
            <a:off x="2621369" y="4241520"/>
            <a:ext cx="1454943" cy="1955155"/>
          </a:xfrm>
          <a:custGeom>
            <a:avLst/>
            <a:gdLst>
              <a:gd name="connsiteX0" fmla="*/ 839391 w 1454943"/>
              <a:gd name="connsiteY0" fmla="*/ 500212 h 1955155"/>
              <a:gd name="connsiteX1" fmla="*/ 864013 w 1454943"/>
              <a:gd name="connsiteY1" fmla="*/ 479507 h 1955155"/>
              <a:gd name="connsiteX2" fmla="*/ 880241 w 1454943"/>
              <a:gd name="connsiteY2" fmla="*/ 468875 h 1955155"/>
              <a:gd name="connsiteX3" fmla="*/ 939558 w 1454943"/>
              <a:gd name="connsiteY3" fmla="*/ 194114 h 1955155"/>
              <a:gd name="connsiteX4" fmla="*/ 939558 w 1454943"/>
              <a:gd name="connsiteY4" fmla="*/ 185720 h 1955155"/>
              <a:gd name="connsiteX5" fmla="*/ 581927 w 1454943"/>
              <a:gd name="connsiteY5" fmla="*/ 16393 h 1955155"/>
              <a:gd name="connsiteX6" fmla="*/ 412600 w 1454943"/>
              <a:gd name="connsiteY6" fmla="*/ 374024 h 1955155"/>
              <a:gd name="connsiteX7" fmla="*/ 503634 w 1454943"/>
              <a:gd name="connsiteY7" fmla="*/ 500212 h 1955155"/>
              <a:gd name="connsiteX8" fmla="*/ 0 w 1454943"/>
              <a:gd name="connsiteY8" fmla="*/ 500212 h 1955155"/>
              <a:gd name="connsiteX9" fmla="*/ 0 w 1454943"/>
              <a:gd name="connsiteY9" fmla="*/ 729645 h 1955155"/>
              <a:gd name="connsiteX10" fmla="*/ 55959 w 1454943"/>
              <a:gd name="connsiteY10" fmla="*/ 726288 h 1955155"/>
              <a:gd name="connsiteX11" fmla="*/ 503634 w 1454943"/>
              <a:gd name="connsiteY11" fmla="*/ 1173963 h 1955155"/>
              <a:gd name="connsiteX12" fmla="*/ 55959 w 1454943"/>
              <a:gd name="connsiteY12" fmla="*/ 1621638 h 1955155"/>
              <a:gd name="connsiteX13" fmla="*/ 0 w 1454943"/>
              <a:gd name="connsiteY13" fmla="*/ 1617721 h 1955155"/>
              <a:gd name="connsiteX14" fmla="*/ 0 w 1454943"/>
              <a:gd name="connsiteY14" fmla="*/ 1955156 h 1955155"/>
              <a:gd name="connsiteX15" fmla="*/ 1454944 w 1454943"/>
              <a:gd name="connsiteY15" fmla="*/ 1955156 h 1955155"/>
              <a:gd name="connsiteX16" fmla="*/ 1454944 w 1454943"/>
              <a:gd name="connsiteY16" fmla="*/ 500212 h 19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4943" h="1955155">
                <a:moveTo>
                  <a:pt x="839391" y="500212"/>
                </a:moveTo>
                <a:cubicBezTo>
                  <a:pt x="848076" y="493894"/>
                  <a:pt x="856302" y="486978"/>
                  <a:pt x="864013" y="479507"/>
                </a:cubicBezTo>
                <a:cubicBezTo>
                  <a:pt x="870123" y="477173"/>
                  <a:pt x="875664" y="473547"/>
                  <a:pt x="880241" y="468875"/>
                </a:cubicBezTo>
                <a:cubicBezTo>
                  <a:pt x="949026" y="395159"/>
                  <a:pt x="971802" y="289642"/>
                  <a:pt x="939558" y="194114"/>
                </a:cubicBezTo>
                <a:lnTo>
                  <a:pt x="939558" y="185720"/>
                </a:lnTo>
                <a:cubicBezTo>
                  <a:pt x="887561" y="40203"/>
                  <a:pt x="727444" y="-35605"/>
                  <a:pt x="581927" y="16393"/>
                </a:cubicBezTo>
                <a:cubicBezTo>
                  <a:pt x="436410" y="68390"/>
                  <a:pt x="360602" y="228507"/>
                  <a:pt x="412600" y="374024"/>
                </a:cubicBezTo>
                <a:cubicBezTo>
                  <a:pt x="430400" y="423850"/>
                  <a:pt x="461967" y="467604"/>
                  <a:pt x="503634" y="500212"/>
                </a:cubicBezTo>
                <a:lnTo>
                  <a:pt x="0" y="500212"/>
                </a:lnTo>
                <a:lnTo>
                  <a:pt x="0" y="729645"/>
                </a:lnTo>
                <a:cubicBezTo>
                  <a:pt x="18567" y="727396"/>
                  <a:pt x="37258" y="726277"/>
                  <a:pt x="55959" y="726288"/>
                </a:cubicBezTo>
                <a:cubicBezTo>
                  <a:pt x="303205" y="726288"/>
                  <a:pt x="503634" y="926718"/>
                  <a:pt x="503634" y="1173963"/>
                </a:cubicBezTo>
                <a:cubicBezTo>
                  <a:pt x="503634" y="1421208"/>
                  <a:pt x="303205" y="1621638"/>
                  <a:pt x="55959" y="1621638"/>
                </a:cubicBezTo>
                <a:cubicBezTo>
                  <a:pt x="37247" y="1621464"/>
                  <a:pt x="18556" y="1620160"/>
                  <a:pt x="0" y="1617721"/>
                </a:cubicBezTo>
                <a:lnTo>
                  <a:pt x="0" y="1955156"/>
                </a:lnTo>
                <a:lnTo>
                  <a:pt x="1454944" y="1955156"/>
                </a:lnTo>
                <a:lnTo>
                  <a:pt x="1454944" y="500212"/>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a:solidFill>
              <a:schemeClr val="accent1"/>
            </a:solidFill>
            <a:prstDash val="solid"/>
            <a:miter/>
          </a:ln>
        </p:spPr>
        <p:txBody>
          <a:bodyPr rtlCol="0" anchor="ctr"/>
          <a:lstStyle/>
          <a:p>
            <a:endParaRPr lang="lt-LT" dirty="0"/>
          </a:p>
        </p:txBody>
      </p:sp>
      <p:sp>
        <p:nvSpPr>
          <p:cNvPr id="10" name="Laisva forma: figūra 9"/>
          <p:cNvSpPr/>
          <p:nvPr/>
        </p:nvSpPr>
        <p:spPr>
          <a:xfrm>
            <a:off x="625596" y="2981642"/>
            <a:ext cx="1566863" cy="2070496"/>
          </a:xfrm>
          <a:custGeom>
            <a:avLst/>
            <a:gdLst>
              <a:gd name="connsiteX0" fmla="*/ 1566863 w 1566862"/>
              <a:gd name="connsiteY0" fmla="*/ 580858 h 2070496"/>
              <a:gd name="connsiteX1" fmla="*/ 1566863 w 1566862"/>
              <a:gd name="connsiteY1" fmla="*/ 0 h 2070496"/>
              <a:gd name="connsiteX2" fmla="*/ 0 w 1566862"/>
              <a:gd name="connsiteY2" fmla="*/ 0 h 2070496"/>
              <a:gd name="connsiteX3" fmla="*/ 0 w 1566862"/>
              <a:gd name="connsiteY3" fmla="*/ 1566863 h 2070496"/>
              <a:gd name="connsiteX4" fmla="*/ 615553 w 1566862"/>
              <a:gd name="connsiteY4" fmla="*/ 1566863 h 2070496"/>
              <a:gd name="connsiteX5" fmla="*/ 503634 w 1566862"/>
              <a:gd name="connsiteY5" fmla="*/ 1790700 h 2070496"/>
              <a:gd name="connsiteX6" fmla="*/ 783431 w 1566862"/>
              <a:gd name="connsiteY6" fmla="*/ 2070497 h 2070496"/>
              <a:gd name="connsiteX7" fmla="*/ 1063228 w 1566862"/>
              <a:gd name="connsiteY7" fmla="*/ 1790700 h 2070496"/>
              <a:gd name="connsiteX8" fmla="*/ 951309 w 1566862"/>
              <a:gd name="connsiteY8" fmla="*/ 1566863 h 2070496"/>
              <a:gd name="connsiteX9" fmla="*/ 1566863 w 1566862"/>
              <a:gd name="connsiteY9" fmla="*/ 1566863 h 2070496"/>
              <a:gd name="connsiteX10" fmla="*/ 1566863 w 1566862"/>
              <a:gd name="connsiteY10" fmla="*/ 991600 h 2070496"/>
              <a:gd name="connsiteX11" fmla="*/ 1138773 w 1566862"/>
              <a:gd name="connsiteY11" fmla="*/ 991600 h 2070496"/>
              <a:gd name="connsiteX12" fmla="*/ 1133983 w 1566862"/>
              <a:gd name="connsiteY12" fmla="*/ 585649 h 2070496"/>
              <a:gd name="connsiteX13" fmla="*/ 1138773 w 1566862"/>
              <a:gd name="connsiteY13" fmla="*/ 580858 h 2070496"/>
              <a:gd name="connsiteX14" fmla="*/ 1566863 w 1566862"/>
              <a:gd name="connsiteY14" fmla="*/ 580858 h 20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6862" h="2070496">
                <a:moveTo>
                  <a:pt x="1566863" y="580858"/>
                </a:moveTo>
                <a:lnTo>
                  <a:pt x="1566863" y="0"/>
                </a:lnTo>
                <a:lnTo>
                  <a:pt x="0" y="0"/>
                </a:lnTo>
                <a:lnTo>
                  <a:pt x="0" y="1566863"/>
                </a:lnTo>
                <a:lnTo>
                  <a:pt x="615553" y="1566863"/>
                </a:lnTo>
                <a:cubicBezTo>
                  <a:pt x="545100" y="1619705"/>
                  <a:pt x="503634" y="1702631"/>
                  <a:pt x="503634" y="1790700"/>
                </a:cubicBezTo>
                <a:cubicBezTo>
                  <a:pt x="503634" y="1945226"/>
                  <a:pt x="628905" y="2070497"/>
                  <a:pt x="783431" y="2070497"/>
                </a:cubicBezTo>
                <a:cubicBezTo>
                  <a:pt x="937958" y="2070497"/>
                  <a:pt x="1063228" y="1945226"/>
                  <a:pt x="1063228" y="1790700"/>
                </a:cubicBezTo>
                <a:cubicBezTo>
                  <a:pt x="1063228" y="1702631"/>
                  <a:pt x="1021762" y="1619705"/>
                  <a:pt x="951309" y="1566863"/>
                </a:cubicBezTo>
                <a:lnTo>
                  <a:pt x="1566863" y="1566863"/>
                </a:lnTo>
                <a:lnTo>
                  <a:pt x="1566863" y="991600"/>
                </a:lnTo>
                <a:cubicBezTo>
                  <a:pt x="1446511" y="1104532"/>
                  <a:pt x="1259125" y="1104532"/>
                  <a:pt x="1138773" y="991600"/>
                </a:cubicBezTo>
                <a:cubicBezTo>
                  <a:pt x="1025349" y="880823"/>
                  <a:pt x="1023206" y="699073"/>
                  <a:pt x="1133983" y="585649"/>
                </a:cubicBezTo>
                <a:cubicBezTo>
                  <a:pt x="1135561" y="584031"/>
                  <a:pt x="1137156" y="582436"/>
                  <a:pt x="1138773" y="580858"/>
                </a:cubicBezTo>
                <a:cubicBezTo>
                  <a:pt x="1259125" y="467927"/>
                  <a:pt x="1446511" y="467927"/>
                  <a:pt x="1566863" y="580858"/>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12700" cap="flat">
            <a:solidFill>
              <a:schemeClr val="accent1"/>
            </a:solidFill>
            <a:prstDash val="solid"/>
            <a:miter/>
          </a:ln>
        </p:spPr>
        <p:txBody>
          <a:bodyPr rtlCol="0" anchor="ctr"/>
          <a:lstStyle/>
          <a:p>
            <a:endParaRPr lang="lt-LT" dirty="0"/>
          </a:p>
        </p:txBody>
      </p:sp>
      <p:sp>
        <p:nvSpPr>
          <p:cNvPr id="5" name="TextBox 4"/>
          <p:cNvSpPr txBox="1"/>
          <p:nvPr/>
        </p:nvSpPr>
        <p:spPr>
          <a:xfrm>
            <a:off x="4932680" y="3131820"/>
            <a:ext cx="6738620" cy="2676525"/>
          </a:xfrm>
          <a:prstGeom prst="rect">
            <a:avLst/>
          </a:prstGeom>
          <a:noFill/>
        </p:spPr>
        <p:txBody>
          <a:bodyPr wrap="square" rtlCol="0">
            <a:spAutoFit/>
          </a:bodyPr>
          <a:lstStyle/>
          <a:p>
            <a:pPr algn="l"/>
            <a:br>
              <a:rPr lang="lt-LT" sz="2400" dirty="0">
                <a:solidFill>
                  <a:prstClr val="black"/>
                </a:solidFill>
                <a:latin typeface="Georgia" panose="02040502050405020303" pitchFamily="18" charset="0"/>
                <a:ea typeface="+mj-ea"/>
                <a:cs typeface="+mj-cs"/>
              </a:rPr>
            </a:br>
            <a:r>
              <a:rPr sz="2400" dirty="0">
                <a:solidFill>
                  <a:prstClr val="black"/>
                </a:solidFill>
                <a:latin typeface="Georgia" panose="02040502050405020303" pitchFamily="18" charset="0"/>
                <a:ea typeface="+mj-ea"/>
                <a:cs typeface="+mj-cs"/>
              </a:rPr>
              <a:t>Modern earthly civilization has undoubtedly accumulated enormous volumes of terabytes of information. Unfortunately, there has been little comprehension and understanding of this information.</a:t>
            </a:r>
            <a:br>
              <a:rPr lang="lt-LT" sz="2400" dirty="0">
                <a:solidFill>
                  <a:prstClr val="black"/>
                </a:solidFill>
                <a:latin typeface="Georgia" panose="02040502050405020303" pitchFamily="18" charset="0"/>
                <a:ea typeface="+mj-ea"/>
                <a:cs typeface="+mj-cs"/>
              </a:rPr>
            </a:br>
            <a:endParaRPr lang="lt-LT" sz="24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5065" y="798195"/>
            <a:ext cx="9095740" cy="5262979"/>
          </a:xfrm>
          <a:prstGeom prst="rect">
            <a:avLst/>
          </a:prstGeom>
          <a:solidFill>
            <a:schemeClr val="bg1">
              <a:lumMod val="95000"/>
            </a:schemeClr>
          </a:solidFill>
        </p:spPr>
        <p:txBody>
          <a:bodyPr wrap="square" rtlCol="0">
            <a:spAutoFit/>
          </a:bodyPr>
          <a:lstStyle/>
          <a:p>
            <a:pPr algn="ctr"/>
            <a:r>
              <a:rPr lang="ru-RU" sz="2800" b="1" dirty="0">
                <a:solidFill>
                  <a:srgbClr val="0000FF"/>
                </a:solidFill>
                <a:latin typeface="Georgia" panose="02040502050405020303" pitchFamily="18" charset="0"/>
                <a:sym typeface="+mn-ea"/>
              </a:rPr>
              <a:t>Nikolai Aleksandrovich Morozov</a:t>
            </a:r>
          </a:p>
          <a:p>
            <a:pPr algn="ctr"/>
            <a:endParaRPr lang="ru-RU" sz="2000" dirty="0">
              <a:solidFill>
                <a:srgbClr val="002060"/>
              </a:solidFill>
              <a:latin typeface="Georgia" panose="02040502050405020303" pitchFamily="18" charset="0"/>
            </a:endParaRPr>
          </a:p>
          <a:p>
            <a:pPr algn="l">
              <a:lnSpc>
                <a:spcPct val="90000"/>
              </a:lnSpc>
            </a:pPr>
            <a:r>
              <a:rPr sz="2000" dirty="0">
                <a:latin typeface="Georgia" panose="02040502050405020303" pitchFamily="18" charset="0"/>
              </a:rPr>
              <a:t>However, this information began to be studied over one hundred years ago by a Russian political prisoner, a physics, chemistry, astronomy, and history academic: Nikolai Aleksandrovich Morozov.</a:t>
            </a:r>
            <a:r>
              <a:rPr lang="en-US" sz="2000" dirty="0">
                <a:latin typeface="Georgia" panose="02040502050405020303" pitchFamily="18" charset="0"/>
              </a:rPr>
              <a:t> </a:t>
            </a:r>
            <a:r>
              <a:rPr sz="2000" dirty="0">
                <a:latin typeface="Georgia" panose="02040502050405020303" pitchFamily="18" charset="0"/>
              </a:rPr>
              <a:t>He was the author of a significant </a:t>
            </a:r>
            <a:r>
              <a:rPr lang="en-US" sz="2000" dirty="0">
                <a:latin typeface="Georgia" panose="02040502050405020303" pitchFamily="18" charset="0"/>
              </a:rPr>
              <a:t>and </a:t>
            </a:r>
            <a:r>
              <a:rPr sz="2000" dirty="0">
                <a:latin typeface="Georgia" panose="02040502050405020303" pitchFamily="18" charset="0"/>
              </a:rPr>
              <a:t>unique seven-volume work called </a:t>
            </a:r>
            <a:r>
              <a:rPr lang="en-US" sz="2000" dirty="0">
                <a:latin typeface="Georgia" panose="02040502050405020303" pitchFamily="18" charset="0"/>
              </a:rPr>
              <a:t>"</a:t>
            </a:r>
            <a:r>
              <a:rPr sz="2000" dirty="0">
                <a:latin typeface="Georgia" panose="02040502050405020303" pitchFamily="18" charset="0"/>
              </a:rPr>
              <a:t>Christ.</a:t>
            </a:r>
            <a:r>
              <a:rPr lang="en-US" sz="2000" dirty="0">
                <a:latin typeface="Georgia" panose="02040502050405020303" pitchFamily="18" charset="0"/>
              </a:rPr>
              <a:t>"</a:t>
            </a:r>
            <a:endParaRPr sz="2000" dirty="0">
              <a:latin typeface="Georgia" panose="02040502050405020303" pitchFamily="18" charset="0"/>
            </a:endParaRPr>
          </a:p>
          <a:p>
            <a:pPr algn="l">
              <a:lnSpc>
                <a:spcPct val="90000"/>
              </a:lnSpc>
            </a:pPr>
            <a:endParaRPr sz="2000" dirty="0">
              <a:latin typeface="Georgia" panose="02040502050405020303" pitchFamily="18" charset="0"/>
            </a:endParaRPr>
          </a:p>
          <a:p>
            <a:pPr algn="l">
              <a:lnSpc>
                <a:spcPct val="90000"/>
              </a:lnSpc>
            </a:pPr>
            <a:r>
              <a:rPr sz="2000" dirty="0">
                <a:latin typeface="Georgia" panose="02040502050405020303" pitchFamily="18" charset="0"/>
              </a:rPr>
              <a:t>Morozov laid the groundwork for revising traditional history. He presented biblical texts as a reflection of real astronomical observations of early medieval Christian astronomers and formulated the theory of the total falsification of human history.</a:t>
            </a:r>
          </a:p>
          <a:p>
            <a:pPr algn="l">
              <a:lnSpc>
                <a:spcPct val="90000"/>
              </a:lnSpc>
            </a:pPr>
            <a:endParaRPr sz="2000" dirty="0">
              <a:latin typeface="Georgia" panose="02040502050405020303" pitchFamily="18" charset="0"/>
            </a:endParaRPr>
          </a:p>
          <a:p>
            <a:pPr algn="l">
              <a:lnSpc>
                <a:spcPct val="90000"/>
              </a:lnSpc>
            </a:pPr>
            <a:r>
              <a:rPr lang="en-US" sz="2000" dirty="0">
                <a:latin typeface="Georgia" panose="02040502050405020303" pitchFamily="18" charset="0"/>
              </a:rPr>
              <a:t>"</a:t>
            </a:r>
            <a:r>
              <a:rPr sz="2000" dirty="0">
                <a:latin typeface="Georgia" panose="02040502050405020303" pitchFamily="18" charset="0"/>
              </a:rPr>
              <a:t>The ancient world with its scientific worldview and especially the history </a:t>
            </a:r>
          </a:p>
          <a:p>
            <a:pPr algn="l">
              <a:lnSpc>
                <a:spcPct val="90000"/>
              </a:lnSpc>
            </a:pPr>
            <a:r>
              <a:rPr sz="2000" dirty="0">
                <a:latin typeface="Georgia" panose="02040502050405020303" pitchFamily="18" charset="0"/>
              </a:rPr>
              <a:t>of the first  centuries of Christianity</a:t>
            </a:r>
            <a:r>
              <a:rPr lang="en-US" sz="2000" dirty="0">
                <a:latin typeface="Georgia" panose="02040502050405020303" pitchFamily="18" charset="0"/>
              </a:rPr>
              <a:t>,</a:t>
            </a:r>
            <a:r>
              <a:rPr sz="2000" dirty="0">
                <a:latin typeface="Georgia" panose="02040502050405020303" pitchFamily="18" charset="0"/>
              </a:rPr>
              <a:t> are now separated from us as if by an impenetrable veil of dark church autocracy, which in the XII-XV centuries, filtered through its fire all historical documents and allowed us only those of that were favorable to the ruling church, and then often in a half-forged form, or distorted beyond recognition.</a:t>
            </a:r>
            <a:r>
              <a:rPr lang="en-US" sz="2000" dirty="0">
                <a:latin typeface="Georgia" panose="02040502050405020303" pitchFamily="18" charset="0"/>
              </a:rPr>
              <a:t>"</a:t>
            </a:r>
            <a:endParaRPr sz="2000" dirty="0">
              <a:latin typeface="Georgia" panose="02040502050405020303" pitchFamily="18" charset="0"/>
            </a:endParaRPr>
          </a:p>
        </p:txBody>
      </p:sp>
      <p:pic>
        <p:nvPicPr>
          <p:cNvPr id="2052" name="Picture 4" descr="Морозов Николай Александрович электронные книги, биография.">
            <a:extLst>
              <a:ext uri="{FF2B5EF4-FFF2-40B4-BE49-F238E27FC236}">
                <a16:creationId xmlns:a16="http://schemas.microsoft.com/office/drawing/2014/main" id="{6B54040D-BEB0-C82C-9ADC-7394E4A40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799"/>
          <a:stretch/>
        </p:blipFill>
        <p:spPr bwMode="auto">
          <a:xfrm>
            <a:off x="137274" y="1173271"/>
            <a:ext cx="2287791" cy="2434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Lašelis">
  <a:themeElements>
    <a:clrScheme name="Lašelis">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Lašelis">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šelis">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161</TotalTime>
  <Words>1578</Words>
  <Application>Microsoft Office PowerPoint</Application>
  <PresentationFormat>Widescreen</PresentationFormat>
  <Paragraphs>179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Georgia</vt:lpstr>
      <vt:lpstr>Oranienbaum</vt:lpstr>
      <vt:lpstr>Roboto</vt:lpstr>
      <vt:lpstr>Tw Cen MT</vt:lpstr>
      <vt:lpstr>Wingdings</vt:lpstr>
      <vt:lpstr>Lašelis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 visi gyvename įdomiu laiku, kai mokslingumas šiuolaikinių įsivaizdavimų jau nepajėgus nuslėpti paslėptą už jų nemokšiškumą. Nemokšiškumą, – nustebs kas nors, – apie kokį nemokšiškumą galima kalbėti, jeigu visas pasaulis tiesiog “prikaišytas” informacijos apie naujus atradimus, reiškinius, hipotezes, teorijas ir praktinius jų įkūnijimus?</dc:title>
  <dc:creator>User</dc:creator>
  <cp:lastModifiedBy>Conn Raney</cp:lastModifiedBy>
  <cp:revision>96</cp:revision>
  <dcterms:created xsi:type="dcterms:W3CDTF">2023-02-12T14:24:00Z</dcterms:created>
  <dcterms:modified xsi:type="dcterms:W3CDTF">2023-06-06T21:51:16Z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7F0117370C6A4F108B4BD7827F18762C</vt:lpwstr>
  </property>
  <property fmtid="{D5CDD505-2E9C-101B-9397-08002B2CF9AE}" pid="3" name="KSOProductBuildVer">
    <vt:lpwstr>1033-11.2.0.11417</vt:lpwstr>
  </property>
</Properties>
</file>